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7BEC9F9-C251-466C-A4BE-436C6D440367}" type="datetimeFigureOut">
              <a:rPr lang="ru-RU" smtClean="0"/>
              <a:t>20.09.2022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81B7548-1F3E-49F9-9585-411B5720618F}" type="slidenum">
              <a:rPr lang="ru-RU" smtClean="0"/>
              <a:t>‹#›</a:t>
            </a:fld>
            <a:endParaRPr lang="ru-RU"/>
          </a:p>
        </p:txBody>
      </p:sp>
    </p:spTree>
    <p:extLst>
      <p:ext uri="{BB962C8B-B14F-4D97-AF65-F5344CB8AC3E}">
        <p14:creationId xmlns:p14="http://schemas.microsoft.com/office/powerpoint/2010/main" val="1525622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7BEC9F9-C251-466C-A4BE-436C6D440367}" type="datetimeFigureOut">
              <a:rPr lang="ru-RU" smtClean="0"/>
              <a:t>20.09.2022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81B7548-1F3E-49F9-9585-411B5720618F}" type="slidenum">
              <a:rPr lang="ru-RU" smtClean="0"/>
              <a:t>‹#›</a:t>
            </a:fld>
            <a:endParaRPr lang="ru-RU"/>
          </a:p>
        </p:txBody>
      </p:sp>
    </p:spTree>
    <p:extLst>
      <p:ext uri="{BB962C8B-B14F-4D97-AF65-F5344CB8AC3E}">
        <p14:creationId xmlns:p14="http://schemas.microsoft.com/office/powerpoint/2010/main" val="1146191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7BEC9F9-C251-466C-A4BE-436C6D440367}" type="datetimeFigureOut">
              <a:rPr lang="ru-RU" smtClean="0"/>
              <a:t>20.09.2022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81B7548-1F3E-49F9-9585-411B5720618F}"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26285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7BEC9F9-C251-466C-A4BE-436C6D440367}" type="datetimeFigureOut">
              <a:rPr lang="ru-RU" smtClean="0"/>
              <a:t>20.09.2022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81B7548-1F3E-49F9-9585-411B5720618F}" type="slidenum">
              <a:rPr lang="ru-RU" smtClean="0"/>
              <a:t>‹#›</a:t>
            </a:fld>
            <a:endParaRPr lang="ru-RU"/>
          </a:p>
        </p:txBody>
      </p:sp>
    </p:spTree>
    <p:extLst>
      <p:ext uri="{BB962C8B-B14F-4D97-AF65-F5344CB8AC3E}">
        <p14:creationId xmlns:p14="http://schemas.microsoft.com/office/powerpoint/2010/main" val="26428101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7BEC9F9-C251-466C-A4BE-436C6D440367}" type="datetimeFigureOut">
              <a:rPr lang="ru-RU" smtClean="0"/>
              <a:t>20.09.2022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81B7548-1F3E-49F9-9585-411B5720618F}"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27025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7BEC9F9-C251-466C-A4BE-436C6D440367}" type="datetimeFigureOut">
              <a:rPr lang="ru-RU" smtClean="0"/>
              <a:t>20.09.2022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81B7548-1F3E-49F9-9585-411B5720618F}" type="slidenum">
              <a:rPr lang="ru-RU" smtClean="0"/>
              <a:t>‹#›</a:t>
            </a:fld>
            <a:endParaRPr lang="ru-RU"/>
          </a:p>
        </p:txBody>
      </p:sp>
    </p:spTree>
    <p:extLst>
      <p:ext uri="{BB962C8B-B14F-4D97-AF65-F5344CB8AC3E}">
        <p14:creationId xmlns:p14="http://schemas.microsoft.com/office/powerpoint/2010/main" val="107487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7BEC9F9-C251-466C-A4BE-436C6D440367}" type="datetimeFigureOut">
              <a:rPr lang="ru-RU" smtClean="0"/>
              <a:t>20.09.2022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81B7548-1F3E-49F9-9585-411B5720618F}" type="slidenum">
              <a:rPr lang="ru-RU" smtClean="0"/>
              <a:t>‹#›</a:t>
            </a:fld>
            <a:endParaRPr lang="ru-RU"/>
          </a:p>
        </p:txBody>
      </p:sp>
    </p:spTree>
    <p:extLst>
      <p:ext uri="{BB962C8B-B14F-4D97-AF65-F5344CB8AC3E}">
        <p14:creationId xmlns:p14="http://schemas.microsoft.com/office/powerpoint/2010/main" val="5542804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7BEC9F9-C251-466C-A4BE-436C6D440367}" type="datetimeFigureOut">
              <a:rPr lang="ru-RU" smtClean="0"/>
              <a:t>20.09.2022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81B7548-1F3E-49F9-9585-411B5720618F}" type="slidenum">
              <a:rPr lang="ru-RU" smtClean="0"/>
              <a:t>‹#›</a:t>
            </a:fld>
            <a:endParaRPr lang="ru-RU"/>
          </a:p>
        </p:txBody>
      </p:sp>
    </p:spTree>
    <p:extLst>
      <p:ext uri="{BB962C8B-B14F-4D97-AF65-F5344CB8AC3E}">
        <p14:creationId xmlns:p14="http://schemas.microsoft.com/office/powerpoint/2010/main" val="1458794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7BEC9F9-C251-466C-A4BE-436C6D440367}" type="datetimeFigureOut">
              <a:rPr lang="ru-RU" smtClean="0"/>
              <a:t>20.09.2022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81B7548-1F3E-49F9-9585-411B5720618F}" type="slidenum">
              <a:rPr lang="ru-RU" smtClean="0"/>
              <a:t>‹#›</a:t>
            </a:fld>
            <a:endParaRPr lang="ru-RU"/>
          </a:p>
        </p:txBody>
      </p:sp>
    </p:spTree>
    <p:extLst>
      <p:ext uri="{BB962C8B-B14F-4D97-AF65-F5344CB8AC3E}">
        <p14:creationId xmlns:p14="http://schemas.microsoft.com/office/powerpoint/2010/main" val="915013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7BEC9F9-C251-466C-A4BE-436C6D440367}" type="datetimeFigureOut">
              <a:rPr lang="ru-RU" smtClean="0"/>
              <a:t>20.09.2022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81B7548-1F3E-49F9-9585-411B5720618F}" type="slidenum">
              <a:rPr lang="ru-RU" smtClean="0"/>
              <a:t>‹#›</a:t>
            </a:fld>
            <a:endParaRPr lang="ru-RU"/>
          </a:p>
        </p:txBody>
      </p:sp>
    </p:spTree>
    <p:extLst>
      <p:ext uri="{BB962C8B-B14F-4D97-AF65-F5344CB8AC3E}">
        <p14:creationId xmlns:p14="http://schemas.microsoft.com/office/powerpoint/2010/main" val="2771696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7BEC9F9-C251-466C-A4BE-436C6D440367}" type="datetimeFigureOut">
              <a:rPr lang="ru-RU" smtClean="0"/>
              <a:t>20.09.2022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81B7548-1F3E-49F9-9585-411B5720618F}" type="slidenum">
              <a:rPr lang="ru-RU" smtClean="0"/>
              <a:t>‹#›</a:t>
            </a:fld>
            <a:endParaRPr lang="ru-RU"/>
          </a:p>
        </p:txBody>
      </p:sp>
    </p:spTree>
    <p:extLst>
      <p:ext uri="{BB962C8B-B14F-4D97-AF65-F5344CB8AC3E}">
        <p14:creationId xmlns:p14="http://schemas.microsoft.com/office/powerpoint/2010/main" val="1130049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7BEC9F9-C251-466C-A4BE-436C6D440367}" type="datetimeFigureOut">
              <a:rPr lang="ru-RU" smtClean="0"/>
              <a:t>20.09.2022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81B7548-1F3E-49F9-9585-411B5720618F}" type="slidenum">
              <a:rPr lang="ru-RU" smtClean="0"/>
              <a:t>‹#›</a:t>
            </a:fld>
            <a:endParaRPr lang="ru-RU"/>
          </a:p>
        </p:txBody>
      </p:sp>
    </p:spTree>
    <p:extLst>
      <p:ext uri="{BB962C8B-B14F-4D97-AF65-F5344CB8AC3E}">
        <p14:creationId xmlns:p14="http://schemas.microsoft.com/office/powerpoint/2010/main" val="2169376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A7BEC9F9-C251-466C-A4BE-436C6D440367}" type="datetimeFigureOut">
              <a:rPr lang="ru-RU" smtClean="0"/>
              <a:t>20.09.2022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81B7548-1F3E-49F9-9585-411B5720618F}" type="slidenum">
              <a:rPr lang="ru-RU" smtClean="0"/>
              <a:t>‹#›</a:t>
            </a:fld>
            <a:endParaRPr lang="ru-RU"/>
          </a:p>
        </p:txBody>
      </p:sp>
    </p:spTree>
    <p:extLst>
      <p:ext uri="{BB962C8B-B14F-4D97-AF65-F5344CB8AC3E}">
        <p14:creationId xmlns:p14="http://schemas.microsoft.com/office/powerpoint/2010/main" val="501385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BEC9F9-C251-466C-A4BE-436C6D440367}" type="datetimeFigureOut">
              <a:rPr lang="ru-RU" smtClean="0"/>
              <a:t>20.09.2022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81B7548-1F3E-49F9-9585-411B5720618F}" type="slidenum">
              <a:rPr lang="ru-RU" smtClean="0"/>
              <a:t>‹#›</a:t>
            </a:fld>
            <a:endParaRPr lang="ru-RU"/>
          </a:p>
        </p:txBody>
      </p:sp>
    </p:spTree>
    <p:extLst>
      <p:ext uri="{BB962C8B-B14F-4D97-AF65-F5344CB8AC3E}">
        <p14:creationId xmlns:p14="http://schemas.microsoft.com/office/powerpoint/2010/main" val="1974462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A7BEC9F9-C251-466C-A4BE-436C6D440367}" type="datetimeFigureOut">
              <a:rPr lang="ru-RU" smtClean="0"/>
              <a:t>20.09.2022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81B7548-1F3E-49F9-9585-411B5720618F}" type="slidenum">
              <a:rPr lang="ru-RU" smtClean="0"/>
              <a:t>‹#›</a:t>
            </a:fld>
            <a:endParaRPr lang="ru-RU"/>
          </a:p>
        </p:txBody>
      </p:sp>
    </p:spTree>
    <p:extLst>
      <p:ext uri="{BB962C8B-B14F-4D97-AF65-F5344CB8AC3E}">
        <p14:creationId xmlns:p14="http://schemas.microsoft.com/office/powerpoint/2010/main" val="4038090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7BEC9F9-C251-466C-A4BE-436C6D440367}" type="datetimeFigureOut">
              <a:rPr lang="ru-RU" smtClean="0"/>
              <a:t>20.09.2022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81B7548-1F3E-49F9-9585-411B5720618F}" type="slidenum">
              <a:rPr lang="ru-RU" smtClean="0"/>
              <a:t>‹#›</a:t>
            </a:fld>
            <a:endParaRPr lang="ru-RU"/>
          </a:p>
        </p:txBody>
      </p:sp>
    </p:spTree>
    <p:extLst>
      <p:ext uri="{BB962C8B-B14F-4D97-AF65-F5344CB8AC3E}">
        <p14:creationId xmlns:p14="http://schemas.microsoft.com/office/powerpoint/2010/main" val="2336603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7BEC9F9-C251-466C-A4BE-436C6D440367}" type="datetimeFigureOut">
              <a:rPr lang="ru-RU" smtClean="0"/>
              <a:t>20.09.2022</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81B7548-1F3E-49F9-9585-411B5720618F}" type="slidenum">
              <a:rPr lang="ru-RU" smtClean="0"/>
              <a:t>‹#›</a:t>
            </a:fld>
            <a:endParaRPr lang="ru-RU"/>
          </a:p>
        </p:txBody>
      </p:sp>
    </p:spTree>
    <p:extLst>
      <p:ext uri="{BB962C8B-B14F-4D97-AF65-F5344CB8AC3E}">
        <p14:creationId xmlns:p14="http://schemas.microsoft.com/office/powerpoint/2010/main" val="27003899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22400" y="323273"/>
            <a:ext cx="7851603" cy="942109"/>
          </a:xfrm>
        </p:spPr>
        <p:txBody>
          <a:bodyPr/>
          <a:lstStyle/>
          <a:p>
            <a:r>
              <a:rPr lang="ru-RU" dirty="0" smtClean="0"/>
              <a:t>Ставропольский ГАУ</a:t>
            </a:r>
            <a:endParaRPr lang="ru-RU" dirty="0"/>
          </a:p>
        </p:txBody>
      </p:sp>
      <p:sp>
        <p:nvSpPr>
          <p:cNvPr id="3" name="Подзаголовок 2"/>
          <p:cNvSpPr>
            <a:spLocks noGrp="1"/>
          </p:cNvSpPr>
          <p:nvPr>
            <p:ph type="subTitle" idx="1"/>
          </p:nvPr>
        </p:nvSpPr>
        <p:spPr>
          <a:xfrm>
            <a:off x="1507067" y="1450109"/>
            <a:ext cx="7766936" cy="3697623"/>
          </a:xfrm>
        </p:spPr>
        <p:txBody>
          <a:bodyPr/>
          <a:lstStyle/>
          <a:p>
            <a:pPr algn="ctr"/>
            <a:r>
              <a:rPr lang="ru-RU" dirty="0" smtClean="0">
                <a:solidFill>
                  <a:schemeClr val="tx1"/>
                </a:solidFill>
                <a:latin typeface="Times New Roman" panose="02020603050405020304" pitchFamily="18" charset="0"/>
                <a:cs typeface="Times New Roman" panose="02020603050405020304" pitchFamily="18" charset="0"/>
              </a:rPr>
              <a:t>Кафедра Информационных систем</a:t>
            </a:r>
          </a:p>
          <a:p>
            <a:pPr algn="ctr"/>
            <a:r>
              <a:rPr lang="ru-RU" dirty="0" smtClean="0">
                <a:solidFill>
                  <a:schemeClr val="tx1"/>
                </a:solidFill>
                <a:latin typeface="Times New Roman" panose="02020603050405020304" pitchFamily="18" charset="0"/>
                <a:cs typeface="Times New Roman" panose="02020603050405020304" pitchFamily="18" charset="0"/>
              </a:rPr>
              <a:t>Дисциплина</a:t>
            </a:r>
          </a:p>
          <a:p>
            <a:pPr algn="ctr"/>
            <a:r>
              <a:rPr lang="ru-RU" dirty="0" smtClean="0">
                <a:solidFill>
                  <a:schemeClr val="tx1"/>
                </a:solidFill>
                <a:latin typeface="Times New Roman" panose="02020603050405020304" pitchFamily="18" charset="0"/>
                <a:cs typeface="Times New Roman" panose="02020603050405020304" pitchFamily="18" charset="0"/>
              </a:rPr>
              <a:t>Б.1.036  Программно-аппаратная защита информации</a:t>
            </a:r>
          </a:p>
          <a:p>
            <a:pPr algn="ctr"/>
            <a:r>
              <a:rPr lang="ru-RU" dirty="0" smtClean="0">
                <a:solidFill>
                  <a:schemeClr val="tx1"/>
                </a:solidFill>
                <a:latin typeface="Times New Roman" panose="02020603050405020304" pitchFamily="18" charset="0"/>
                <a:cs typeface="Times New Roman" panose="02020603050405020304" pitchFamily="18" charset="0"/>
              </a:rPr>
              <a:t>09.03.02 Информационные системы и технологии</a:t>
            </a:r>
          </a:p>
          <a:p>
            <a:pPr algn="ctr"/>
            <a:r>
              <a:rPr lang="ru-RU" dirty="0" smtClean="0">
                <a:solidFill>
                  <a:schemeClr val="tx1"/>
                </a:solidFill>
                <a:latin typeface="Times New Roman" panose="02020603050405020304" pitchFamily="18" charset="0"/>
                <a:cs typeface="Times New Roman" panose="02020603050405020304" pitchFamily="18" charset="0"/>
              </a:rPr>
              <a:t>Лабораторная работа </a:t>
            </a:r>
          </a:p>
          <a:p>
            <a:pPr algn="ctr"/>
            <a:r>
              <a:rPr lang="ru-RU" dirty="0" smtClean="0">
                <a:solidFill>
                  <a:schemeClr val="tx1"/>
                </a:solidFill>
                <a:latin typeface="Times New Roman" panose="02020603050405020304" pitchFamily="18" charset="0"/>
                <a:cs typeface="Times New Roman" panose="02020603050405020304" pitchFamily="18" charset="0"/>
              </a:rPr>
              <a:t>Тема:</a:t>
            </a:r>
          </a:p>
          <a:p>
            <a:pPr algn="ctr"/>
            <a:r>
              <a:rPr lang="ru-RU" b="1" dirty="0" smtClean="0">
                <a:solidFill>
                  <a:schemeClr val="tx1"/>
                </a:solidFill>
                <a:latin typeface="Times New Roman" panose="02020603050405020304" pitchFamily="18" charset="0"/>
                <a:cs typeface="Times New Roman" panose="02020603050405020304" pitchFamily="18" charset="0"/>
              </a:rPr>
              <a:t>ИССЛЕДОВАНИЕ ПРИМЕНИМОСТИ ТЕХНИЧЕСКИХ УСТРОЙСТВ ИДЕНТИФИКАЦИИ И АУТЕНТИФИКАЦИИ</a:t>
            </a:r>
          </a:p>
          <a:p>
            <a:pPr algn="ctr"/>
            <a:r>
              <a:rPr lang="ru-RU" dirty="0" smtClean="0">
                <a:solidFill>
                  <a:schemeClr val="tx1"/>
                </a:solidFill>
                <a:latin typeface="Times New Roman" panose="02020603050405020304" pitchFamily="18" charset="0"/>
                <a:cs typeface="Times New Roman" panose="02020603050405020304" pitchFamily="18" charset="0"/>
              </a:rPr>
              <a:t>Ставрополь, 2022</a:t>
            </a:r>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21698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600364"/>
          </a:xfrm>
        </p:spPr>
        <p:txBody>
          <a:bodyPr>
            <a:normAutofit fontScale="90000"/>
          </a:bodyPr>
          <a:lstStyle/>
          <a:p>
            <a:r>
              <a:rPr lang="ru-RU" dirty="0" smtClean="0"/>
              <a:t>Файловая система</a:t>
            </a:r>
            <a:endParaRPr lang="ru-RU" dirty="0"/>
          </a:p>
        </p:txBody>
      </p:sp>
      <p:sp>
        <p:nvSpPr>
          <p:cNvPr id="3" name="Объект 2"/>
          <p:cNvSpPr>
            <a:spLocks noGrp="1"/>
          </p:cNvSpPr>
          <p:nvPr>
            <p:ph idx="1"/>
          </p:nvPr>
        </p:nvSpPr>
        <p:spPr>
          <a:xfrm>
            <a:off x="677334" y="1514765"/>
            <a:ext cx="10701866" cy="4526598"/>
          </a:xfrm>
        </p:spPr>
        <p:txBody>
          <a:bodyPr/>
          <a:lstStyle/>
          <a:p>
            <a:pPr algn="just"/>
            <a:r>
              <a:rPr lang="ru-RU" dirty="0"/>
              <a:t>Файловая система - система каталогов, каждый из которых отвечает за поддержку какого - либо приложения. В этих каталогах хранятся различные типы файлов. Каждый из каталогов ответственен за определенное приложение, например, электронный кошелек, ключи VPN для создания </a:t>
            </a:r>
            <a:r>
              <a:rPr lang="ru-RU" dirty="0" err="1"/>
              <a:t>криптозащищенных</a:t>
            </a:r>
            <a:r>
              <a:rPr lang="ru-RU" dirty="0"/>
              <a:t> тоннелей, защищенной электронной почты, ЭЦП. Для доступа к конкретному приложению и связи с ним файла требуется применение ключа, для каждого приложения такой ключ уникален. Для каждого типа объектов файловой системы определены свои операции, которые могут быть выполнены над одним типом объектов, но не могут быть применены к объектам других типов. Например, для файла ключей не определено операций чтения, зато определена операция «использовать».</a:t>
            </a:r>
            <a:endParaRPr lang="ru-RU" dirty="0"/>
          </a:p>
        </p:txBody>
      </p:sp>
    </p:spTree>
    <p:extLst>
      <p:ext uri="{BB962C8B-B14F-4D97-AF65-F5344CB8AC3E}">
        <p14:creationId xmlns:p14="http://schemas.microsoft.com/office/powerpoint/2010/main" val="2070353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563418"/>
          </a:xfrm>
        </p:spPr>
        <p:txBody>
          <a:bodyPr>
            <a:normAutofit fontScale="90000"/>
          </a:bodyPr>
          <a:lstStyle/>
          <a:p>
            <a:r>
              <a:rPr lang="ru-RU" dirty="0" smtClean="0"/>
              <a:t>Характеристики оценки</a:t>
            </a:r>
            <a:endParaRPr lang="ru-RU" dirty="0"/>
          </a:p>
        </p:txBody>
      </p:sp>
      <p:sp>
        <p:nvSpPr>
          <p:cNvPr id="5" name="Rectangle 4"/>
          <p:cNvSpPr>
            <a:spLocks noChangeArrowheads="1"/>
          </p:cNvSpPr>
          <p:nvPr/>
        </p:nvSpPr>
        <p:spPr bwMode="auto">
          <a:xfrm>
            <a:off x="979055" y="254923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100" b="0" i="0" u="none" strike="noStrike" cap="none" normalizeH="0" baseline="0" dirty="0" smtClean="0">
                <a:ln>
                  <a:noFill/>
                </a:ln>
                <a:solidFill>
                  <a:srgbClr val="646464"/>
                </a:solidFill>
                <a:effectLst/>
                <a:latin typeface="Roboto"/>
              </a:rPr>
              <a:t>Устанавливается пороговое значение.</a:t>
            </a:r>
            <a:endParaRPr kumimoji="0" lang="ru-RU" altLang="ru-RU"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100" b="0" i="0" u="none" strike="noStrike" cap="none" normalizeH="0" baseline="0" dirty="0" smtClean="0">
                <a:ln>
                  <a:noFill/>
                </a:ln>
                <a:solidFill>
                  <a:srgbClr val="646464"/>
                </a:solidFill>
                <a:effectLst/>
                <a:latin typeface="Roboto"/>
              </a:rPr>
              <a:t>N - количество попыток аутентификации легальных пользователей</a:t>
            </a:r>
            <a:endParaRPr kumimoji="0" lang="ru-RU" altLang="ru-RU"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100" b="0" i="0" u="none" strike="noStrike" cap="none" normalizeH="0" baseline="0" dirty="0" smtClean="0">
                <a:ln>
                  <a:noFill/>
                </a:ln>
                <a:solidFill>
                  <a:srgbClr val="646464"/>
                </a:solidFill>
                <a:effectLst/>
                <a:latin typeface="Roboto"/>
              </a:rPr>
              <a:t>M - количество отказов легальным пользователям</a:t>
            </a:r>
            <a:endParaRPr kumimoji="0" lang="ru-RU" altLang="ru-RU"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100" b="0" i="0" u="none" strike="noStrike" cap="none" normalizeH="0" baseline="0" dirty="0" smtClean="0">
                <a:ln>
                  <a:noFill/>
                </a:ln>
                <a:solidFill>
                  <a:srgbClr val="646464"/>
                </a:solidFill>
                <a:effectLst/>
                <a:latin typeface="Roboto"/>
              </a:rPr>
              <a:t>- коэффициент ошибочных отказов</a:t>
            </a:r>
            <a:endParaRPr kumimoji="0" lang="ru-RU" altLang="ru-RU"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100" b="0" i="0" u="none" strike="noStrike" cap="none" normalizeH="0" baseline="0" dirty="0" smtClean="0">
                <a:ln>
                  <a:noFill/>
                </a:ln>
                <a:solidFill>
                  <a:srgbClr val="646464"/>
                </a:solidFill>
                <a:effectLst/>
                <a:latin typeface="Roboto"/>
              </a:rPr>
              <a:t>K - общее количество попыток аутентификации нелегальных пользователей</a:t>
            </a:r>
            <a:endParaRPr kumimoji="0" lang="ru-RU" altLang="ru-RU"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100" b="0" i="0" u="none" strike="noStrike" cap="none" normalizeH="0" baseline="0" dirty="0" smtClean="0">
                <a:ln>
                  <a:noFill/>
                </a:ln>
                <a:solidFill>
                  <a:srgbClr val="646464"/>
                </a:solidFill>
                <a:effectLst/>
                <a:latin typeface="Roboto"/>
              </a:rPr>
              <a:t>L - количество процедур аутентификации</a:t>
            </a:r>
            <a:endParaRPr kumimoji="0" lang="ru-RU" altLang="ru-RU"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100" b="0" i="0" u="none" strike="noStrike" cap="none" normalizeH="0" baseline="0" dirty="0" smtClean="0">
                <a:ln>
                  <a:noFill/>
                </a:ln>
                <a:solidFill>
                  <a:srgbClr val="646464"/>
                </a:solidFill>
                <a:effectLst/>
                <a:latin typeface="Roboto"/>
              </a:rPr>
              <a:t>- коэффициент ошибочных подтверждений</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pic>
        <p:nvPicPr>
          <p:cNvPr id="6149" name="Picture 5" descr="https://vuzlit.com/imag_/15/124687/image01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4630" y="2419061"/>
            <a:ext cx="590550" cy="285750"/>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https://vuzlit.com/imag_/15/124687/image015.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4630" y="3198524"/>
            <a:ext cx="571500" cy="285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8136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637309"/>
          </a:xfrm>
        </p:spPr>
        <p:txBody>
          <a:bodyPr>
            <a:normAutofit fontScale="90000"/>
          </a:bodyPr>
          <a:lstStyle/>
          <a:p>
            <a:r>
              <a:rPr lang="ru-RU" dirty="0"/>
              <a:t>Системы контроля доступа (СКД)</a:t>
            </a:r>
            <a:endParaRPr lang="ru-RU" dirty="0"/>
          </a:p>
        </p:txBody>
      </p:sp>
      <p:sp>
        <p:nvSpPr>
          <p:cNvPr id="3" name="Объект 2"/>
          <p:cNvSpPr>
            <a:spLocks noGrp="1"/>
          </p:cNvSpPr>
          <p:nvPr>
            <p:ph idx="1"/>
          </p:nvPr>
        </p:nvSpPr>
        <p:spPr>
          <a:xfrm>
            <a:off x="677334" y="1320801"/>
            <a:ext cx="8596668" cy="4720562"/>
          </a:xfrm>
        </p:spPr>
        <p:txBody>
          <a:bodyPr>
            <a:normAutofit fontScale="77500" lnSpcReduction="20000"/>
          </a:bodyPr>
          <a:lstStyle/>
          <a:p>
            <a:pPr marL="0" indent="0">
              <a:buNone/>
            </a:pPr>
            <a:r>
              <a:rPr lang="ru-RU" dirty="0"/>
              <a:t>Системы контроля доступа используется для реализации заданного режима доступа на охраняемый объект и реализуют следующие основные функции:</a:t>
            </a:r>
          </a:p>
          <a:p>
            <a:r>
              <a:rPr lang="ru-RU" dirty="0"/>
              <a:t>- обеспечение санкционированного доступа сотрудников организации и внешних посетителей на территорию предприятия с помощью физических идентификаторов. В качестве ограничений по доступу участвует номер помещения, этаж, день недели, время суток</a:t>
            </a:r>
          </a:p>
          <a:p>
            <a:r>
              <a:rPr lang="ru-RU" dirty="0"/>
              <a:t>- сигнализация при попытках НСД;</a:t>
            </a:r>
          </a:p>
          <a:p>
            <a:r>
              <a:rPr lang="ru-RU" dirty="0"/>
              <a:t>- ведение списка пользователей;</a:t>
            </a:r>
          </a:p>
          <a:p>
            <a:r>
              <a:rPr lang="ru-RU" dirty="0"/>
              <a:t>- учет рабочего времени сотрудников;</a:t>
            </a:r>
          </a:p>
          <a:p>
            <a:r>
              <a:rPr lang="ru-RU" dirty="0"/>
              <a:t>- учет движения сотрудников по организации;</a:t>
            </a:r>
          </a:p>
          <a:p>
            <a:r>
              <a:rPr lang="ru-RU" dirty="0"/>
              <a:t>- определение текущего местоположения;</a:t>
            </a:r>
          </a:p>
          <a:p>
            <a:r>
              <a:rPr lang="ru-RU" dirty="0"/>
              <a:t>- ведение архивов событий.</a:t>
            </a:r>
          </a:p>
          <a:p>
            <a:pPr marL="0" indent="0">
              <a:buNone/>
            </a:pPr>
            <a:r>
              <a:rPr lang="ru-RU" dirty="0"/>
              <a:t>Основными составными элементами СКД являются:</a:t>
            </a:r>
          </a:p>
          <a:p>
            <a:r>
              <a:rPr lang="ru-RU" dirty="0"/>
              <a:t>- устройство чтения идентификаторов;</a:t>
            </a:r>
          </a:p>
          <a:p>
            <a:r>
              <a:rPr lang="ru-RU" dirty="0"/>
              <a:t>- исполнительные устройства (электронные замки, турникеты, шлюзы, шлагбаумы);</a:t>
            </a:r>
          </a:p>
          <a:p>
            <a:r>
              <a:rPr lang="ru-RU" dirty="0"/>
              <a:t>- ПО, которое управляет СКД, содержит политику разграничения доступа и осуществляет комплексный сбор и мониторинг информации;</a:t>
            </a:r>
          </a:p>
          <a:p>
            <a:r>
              <a:rPr lang="ru-RU" dirty="0"/>
              <a:t>- контроллер управления доступом, принимает решения о </a:t>
            </a:r>
            <a:r>
              <a:rPr lang="ru-RU" dirty="0" err="1"/>
              <a:t>допускенедопуске</a:t>
            </a:r>
            <a:r>
              <a:rPr lang="ru-RU" dirty="0"/>
              <a:t> пользователя на охраняемый объект.</a:t>
            </a:r>
          </a:p>
          <a:p>
            <a:endParaRPr lang="ru-RU" dirty="0"/>
          </a:p>
        </p:txBody>
      </p:sp>
    </p:spTree>
    <p:extLst>
      <p:ext uri="{BB962C8B-B14F-4D97-AF65-F5344CB8AC3E}">
        <p14:creationId xmlns:p14="http://schemas.microsoft.com/office/powerpoint/2010/main" val="293891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637309"/>
          </a:xfrm>
        </p:spPr>
        <p:txBody>
          <a:bodyPr>
            <a:normAutofit fontScale="90000"/>
          </a:bodyPr>
          <a:lstStyle/>
          <a:p>
            <a:r>
              <a:rPr lang="ru-RU" dirty="0" smtClean="0"/>
              <a:t>Классификация СКД</a:t>
            </a:r>
            <a:endParaRPr lang="ru-RU" dirty="0"/>
          </a:p>
        </p:txBody>
      </p:sp>
      <p:sp>
        <p:nvSpPr>
          <p:cNvPr id="3" name="Объект 2"/>
          <p:cNvSpPr>
            <a:spLocks noGrp="1"/>
          </p:cNvSpPr>
          <p:nvPr>
            <p:ph idx="1"/>
          </p:nvPr>
        </p:nvSpPr>
        <p:spPr>
          <a:xfrm>
            <a:off x="677334" y="1413165"/>
            <a:ext cx="8596668" cy="4628198"/>
          </a:xfrm>
        </p:spPr>
        <p:txBody>
          <a:bodyPr>
            <a:normAutofit fontScale="92500" lnSpcReduction="20000"/>
          </a:bodyPr>
          <a:lstStyle/>
          <a:p>
            <a:pPr marL="0" indent="0">
              <a:buNone/>
            </a:pPr>
            <a:r>
              <a:rPr lang="ru-RU" dirty="0"/>
              <a:t>По способу управления преграждающими устройствами СКД можно поделить на следующие типы:</a:t>
            </a:r>
          </a:p>
          <a:p>
            <a:r>
              <a:rPr lang="ru-RU" dirty="0"/>
              <a:t>- автономные (локальные) используется для управления одним или несколькими преграждающими устройствами без передачи информации на центральный пульт и без контроля со стороны оператора;</a:t>
            </a:r>
          </a:p>
          <a:p>
            <a:r>
              <a:rPr lang="ru-RU" dirty="0"/>
              <a:t>- централизованные (сетевые) используется для управления преграждающими устройствами с обменом информацией с центральным пультом, контролем и управлением системой со стороны оператора;</a:t>
            </a:r>
          </a:p>
          <a:p>
            <a:r>
              <a:rPr lang="ru-RU" dirty="0"/>
              <a:t>- универсальные - включает в себя функции как автономных, так и централизованных СКД. Работают в сетевом режиме под руководством центрального пульта, но способны перейти в автономный режим при отказе сети.</a:t>
            </a:r>
          </a:p>
          <a:p>
            <a:pPr marL="0" indent="0">
              <a:buNone/>
            </a:pPr>
            <a:r>
              <a:rPr lang="ru-RU" dirty="0"/>
              <a:t>По количеству точек доступа СКД делится на 3 класса:</a:t>
            </a:r>
          </a:p>
          <a:p>
            <a:r>
              <a:rPr lang="ru-RU" dirty="0"/>
              <a:t>- малые, для которых единица точек доступа - это офис;</a:t>
            </a:r>
          </a:p>
          <a:p>
            <a:r>
              <a:rPr lang="ru-RU" dirty="0"/>
              <a:t>- средние - десятки точек доступа, тысячи пользователей;</a:t>
            </a:r>
          </a:p>
          <a:p>
            <a:r>
              <a:rPr lang="ru-RU" dirty="0"/>
              <a:t>- большие - сотни точек доступа, десятки тысяч пользователей.</a:t>
            </a:r>
          </a:p>
          <a:p>
            <a:endParaRPr lang="ru-RU" dirty="0"/>
          </a:p>
        </p:txBody>
      </p:sp>
    </p:spTree>
    <p:extLst>
      <p:ext uri="{BB962C8B-B14F-4D97-AF65-F5344CB8AC3E}">
        <p14:creationId xmlns:p14="http://schemas.microsoft.com/office/powerpoint/2010/main" val="1642541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665018"/>
          </a:xfrm>
        </p:spPr>
        <p:txBody>
          <a:bodyPr/>
          <a:lstStyle/>
          <a:p>
            <a:r>
              <a:rPr lang="ru-RU" dirty="0" smtClean="0"/>
              <a:t>Автономные СКД</a:t>
            </a:r>
            <a:endParaRPr lang="ru-RU" dirty="0"/>
          </a:p>
        </p:txBody>
      </p:sp>
      <p:pic>
        <p:nvPicPr>
          <p:cNvPr id="7170" name="Picture 2" descr="https://vuzlit.com/imag_/15/124687/image017.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11924" y="1535388"/>
            <a:ext cx="3963744" cy="3775521"/>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4895273" y="1274618"/>
            <a:ext cx="6096000" cy="4031873"/>
          </a:xfrm>
          <a:prstGeom prst="rect">
            <a:avLst/>
          </a:prstGeom>
        </p:spPr>
        <p:txBody>
          <a:bodyPr>
            <a:spAutoFit/>
          </a:bodyPr>
          <a:lstStyle/>
          <a:p>
            <a:r>
              <a:rPr lang="ru-RU" b="0" i="0" dirty="0" smtClean="0">
                <a:solidFill>
                  <a:srgbClr val="646464"/>
                </a:solidFill>
                <a:effectLst/>
                <a:latin typeface="Roboto"/>
              </a:rPr>
              <a:t>Такая система состоит из автономного контроллера, </a:t>
            </a:r>
            <a:r>
              <a:rPr lang="ru-RU" sz="1400" b="0" i="0" dirty="0" smtClean="0">
                <a:solidFill>
                  <a:srgbClr val="646464"/>
                </a:solidFill>
                <a:effectLst/>
                <a:latin typeface="Times New Roman" panose="02020603050405020304" pitchFamily="18" charset="0"/>
                <a:cs typeface="Times New Roman" panose="02020603050405020304" pitchFamily="18" charset="0"/>
              </a:rPr>
              <a:t>который хранит в себе БД идентификаторов. Он управляет работой всех остальных элементов системы. В качестве исполняющего устройства выступает электронный замок, либо защелка, которой контроллер дает команды на открывание. Для идентификации пользователя используются </a:t>
            </a:r>
            <a:r>
              <a:rPr lang="ru-RU" sz="1400" b="0" i="0" dirty="0" err="1" smtClean="0">
                <a:solidFill>
                  <a:srgbClr val="646464"/>
                </a:solidFill>
                <a:effectLst/>
                <a:latin typeface="Times New Roman" panose="02020603050405020304" pitchFamily="18" charset="0"/>
                <a:cs typeface="Times New Roman" panose="02020603050405020304" pitchFamily="18" charset="0"/>
              </a:rPr>
              <a:t>Proximity</a:t>
            </a:r>
            <a:r>
              <a:rPr lang="ru-RU" sz="1400" b="0" i="0" dirty="0" smtClean="0">
                <a:solidFill>
                  <a:srgbClr val="646464"/>
                </a:solidFill>
                <a:effectLst/>
                <a:latin typeface="Times New Roman" panose="02020603050405020304" pitchFamily="18" charset="0"/>
                <a:cs typeface="Times New Roman" panose="02020603050405020304" pitchFamily="18" charset="0"/>
              </a:rPr>
              <a:t> или </a:t>
            </a:r>
            <a:r>
              <a:rPr lang="ru-RU" sz="1400" b="0" i="0" dirty="0" err="1" smtClean="0">
                <a:solidFill>
                  <a:srgbClr val="646464"/>
                </a:solidFill>
                <a:effectLst/>
                <a:latin typeface="Times New Roman" panose="02020603050405020304" pitchFamily="18" charset="0"/>
                <a:cs typeface="Times New Roman" panose="02020603050405020304" pitchFamily="18" charset="0"/>
              </a:rPr>
              <a:t>iButton</a:t>
            </a:r>
            <a:r>
              <a:rPr lang="ru-RU" sz="1400" b="0" i="0" dirty="0" smtClean="0">
                <a:solidFill>
                  <a:srgbClr val="646464"/>
                </a:solidFill>
                <a:effectLst/>
                <a:latin typeface="Times New Roman" panose="02020603050405020304" pitchFamily="18" charset="0"/>
                <a:cs typeface="Times New Roman" panose="02020603050405020304" pitchFamily="18" charset="0"/>
              </a:rPr>
              <a:t>, подсоединенный к считывателю. Этот считыватель работает только на вход, как правило. Для выхода пользователя из помещения предусмотрена кнопка открывания двери. Дверной контакт фиксирует открывание двери и используется для обеспечения корректной работы системы. В подобных системах может использоваться компьютерная техника для управления автономным контроллером, загрузки и считыванию из него информации. Через специальную плату данный контроллер подключается к ЭВМ, стоящей в помещении, на которую загружается специальное ПО, позволяющее обновлять перечень зарегистрированных идентификаторов в автономном контроллере, изменять политику разграничения доступа. Это ПО позволяет в удобном для пользователя виде предоставлять информацию о проходах пользователей через эту дверь, вести учет рабочего времени, визуально контролировать личность сотрудника.</a:t>
            </a: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95631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Сетевые СКД</a:t>
            </a:r>
            <a:endParaRPr lang="ru-RU" dirty="0"/>
          </a:p>
        </p:txBody>
      </p:sp>
      <p:pic>
        <p:nvPicPr>
          <p:cNvPr id="8194" name="Picture 2" descr="https://vuzlit.com/imag_/15/124687/image018.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27768" y="1338552"/>
            <a:ext cx="4075121" cy="3881437"/>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4752455" y="1166843"/>
            <a:ext cx="6096000" cy="4524315"/>
          </a:xfrm>
          <a:prstGeom prst="rect">
            <a:avLst/>
          </a:prstGeom>
        </p:spPr>
        <p:txBody>
          <a:bodyPr>
            <a:spAutoFit/>
          </a:bodyPr>
          <a:lstStyle/>
          <a:p>
            <a:r>
              <a:rPr lang="ru-RU" b="0" i="0" dirty="0" smtClean="0">
                <a:solidFill>
                  <a:srgbClr val="646464"/>
                </a:solidFill>
                <a:effectLst/>
                <a:latin typeface="Roboto"/>
              </a:rPr>
              <a:t>Контроллеры УД выполняют принятие решения о </a:t>
            </a:r>
            <a:r>
              <a:rPr lang="ru-RU" b="0" i="0" dirty="0" err="1" smtClean="0">
                <a:solidFill>
                  <a:srgbClr val="646464"/>
                </a:solidFill>
                <a:effectLst/>
                <a:latin typeface="Roboto"/>
              </a:rPr>
              <a:t>допускенедопуске</a:t>
            </a:r>
            <a:r>
              <a:rPr lang="ru-RU" b="0" i="0" dirty="0" smtClean="0">
                <a:solidFill>
                  <a:srgbClr val="646464"/>
                </a:solidFill>
                <a:effectLst/>
                <a:latin typeface="Roboto"/>
              </a:rPr>
              <a:t> пользователя с конкретным идентификатором. В зависимости от типа СКД контроллер может использовать для хранения от 2000 до 32000 идентификаторов, обладает внутренней памятью определенного объема, в которой накапливается информация о проходах.</a:t>
            </a:r>
          </a:p>
          <a:p>
            <a:r>
              <a:rPr lang="ru-RU" b="0" i="0" dirty="0" smtClean="0">
                <a:solidFill>
                  <a:srgbClr val="646464"/>
                </a:solidFill>
                <a:effectLst/>
                <a:latin typeface="Roboto"/>
              </a:rPr>
              <a:t>Диспетчерский пункт, общаясь с контроллером, загружает в него списки идентификаторов и политику разграничения доступа. С контроллера на диспетчерский пункт загружается статистика проходов. В случае потери связи с диспетчерским пунктом КУД переходит в автономный режим работы. Адаптеры используются для непосредственного подключения исполняющих устройств и передачи от них информации КУД.</a:t>
            </a:r>
            <a:endParaRPr lang="ru-RU" b="0" i="0" dirty="0">
              <a:solidFill>
                <a:srgbClr val="646464"/>
              </a:solidFill>
              <a:effectLst/>
              <a:latin typeface="Roboto"/>
            </a:endParaRPr>
          </a:p>
        </p:txBody>
      </p:sp>
    </p:spTree>
    <p:extLst>
      <p:ext uri="{BB962C8B-B14F-4D97-AF65-F5344CB8AC3E}">
        <p14:creationId xmlns:p14="http://schemas.microsoft.com/office/powerpoint/2010/main" val="2323990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Защита программного обеспечения от несанкционированного использования</a:t>
            </a:r>
            <a:br>
              <a:rPr lang="ru-RU" dirty="0"/>
            </a:br>
            <a:endParaRPr lang="ru-RU" dirty="0"/>
          </a:p>
        </p:txBody>
      </p:sp>
      <p:sp>
        <p:nvSpPr>
          <p:cNvPr id="3" name="Объект 2"/>
          <p:cNvSpPr>
            <a:spLocks noGrp="1"/>
          </p:cNvSpPr>
          <p:nvPr>
            <p:ph idx="1"/>
          </p:nvPr>
        </p:nvSpPr>
        <p:spPr/>
        <p:txBody>
          <a:bodyPr>
            <a:normAutofit fontScale="70000" lnSpcReduction="20000"/>
          </a:bodyPr>
          <a:lstStyle/>
          <a:p>
            <a:r>
              <a:rPr lang="ru-RU" dirty="0" smtClean="0"/>
              <a:t>Включает </a:t>
            </a:r>
            <a:r>
              <a:rPr lang="ru-RU" dirty="0"/>
              <a:t>в себя:</a:t>
            </a:r>
          </a:p>
          <a:p>
            <a:r>
              <a:rPr lang="ru-RU" dirty="0"/>
              <a:t>1. Организационно-правовые меры</a:t>
            </a:r>
          </a:p>
          <a:p>
            <a:r>
              <a:rPr lang="ru-RU" dirty="0"/>
              <a:t>2. Правовые меры (распространение на программное обеспечение авторского права)</a:t>
            </a:r>
          </a:p>
          <a:p>
            <a:r>
              <a:rPr lang="ru-RU" dirty="0"/>
              <a:t>3. Технические меры</a:t>
            </a:r>
          </a:p>
          <a:p>
            <a:pPr marL="0" indent="0">
              <a:buNone/>
            </a:pPr>
            <a:r>
              <a:rPr lang="ru-RU" dirty="0"/>
              <a:t>Модульная архитектура технических средств защиты ПО от несанкционированного копирования</a:t>
            </a:r>
          </a:p>
          <a:p>
            <a:pPr marL="0" indent="0">
              <a:buNone/>
            </a:pPr>
            <a:r>
              <a:rPr lang="ru-RU" dirty="0"/>
              <a:t>Особенностью всех технических мер защиты является то, </a:t>
            </a:r>
            <a:r>
              <a:rPr lang="ru-RU" dirty="0" err="1"/>
              <a:t>xто</a:t>
            </a:r>
            <a:r>
              <a:rPr lang="ru-RU" dirty="0"/>
              <a:t> их реализация построена на выделении, либо принудительном введении каких - либо идентифицирующих элементов в среде функционирования программы, на которые настраивается система защиты. В качестве таких характеристик среды может быть использованы серийный номер, ключевой файл, информация в реестре, в конфигурации файлов, конфигурация аппаратуры, физический дефект носителей информации.</a:t>
            </a:r>
          </a:p>
          <a:p>
            <a:pPr marL="0" indent="0">
              <a:buNone/>
            </a:pPr>
            <a:r>
              <a:rPr lang="ru-RU" dirty="0"/>
              <a:t>Основные требования к системе защиты ПО от несанкционированного копирования:</a:t>
            </a:r>
          </a:p>
          <a:p>
            <a:r>
              <a:rPr lang="ru-RU" dirty="0"/>
              <a:t>1. такая система должна достоверно выявлять факт несанкционированного использования программы</a:t>
            </a:r>
          </a:p>
          <a:p>
            <a:r>
              <a:rPr lang="ru-RU" dirty="0"/>
              <a:t>2. реагировать на факт несанкционированного использования</a:t>
            </a:r>
          </a:p>
          <a:p>
            <a:r>
              <a:rPr lang="ru-RU" dirty="0"/>
              <a:t>3. противодействовать возможным атакам, направленным на нейтрализацию защитных механизмов</a:t>
            </a:r>
          </a:p>
          <a:p>
            <a:endParaRPr lang="ru-RU" dirty="0"/>
          </a:p>
        </p:txBody>
      </p:sp>
    </p:spTree>
    <p:extLst>
      <p:ext uri="{BB962C8B-B14F-4D97-AF65-F5344CB8AC3E}">
        <p14:creationId xmlns:p14="http://schemas.microsoft.com/office/powerpoint/2010/main" val="22722850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Система защиты программного обеспечения</a:t>
            </a:r>
            <a:endParaRPr lang="ru-RU" dirty="0"/>
          </a:p>
        </p:txBody>
      </p:sp>
      <p:pic>
        <p:nvPicPr>
          <p:cNvPr id="9218" name="Picture 2" descr="https://vuzlit.com/imag_/15/124687/image019.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69822" y="2160588"/>
            <a:ext cx="5412393" cy="3881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08040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6570" y="129309"/>
            <a:ext cx="8596668" cy="397164"/>
          </a:xfrm>
        </p:spPr>
        <p:txBody>
          <a:bodyPr>
            <a:noAutofit/>
          </a:bodyPr>
          <a:lstStyle/>
          <a:p>
            <a:r>
              <a:rPr lang="ru-RU" sz="1600" dirty="0">
                <a:solidFill>
                  <a:schemeClr val="tx1"/>
                </a:solidFill>
                <a:latin typeface="Times New Roman" panose="02020603050405020304" pitchFamily="18" charset="0"/>
                <a:cs typeface="Times New Roman" panose="02020603050405020304" pitchFamily="18" charset="0"/>
              </a:rPr>
              <a:t>Классификация средств атаки на средства защиты программного обеспечения</a:t>
            </a:r>
            <a:br>
              <a:rPr lang="ru-RU" sz="1600" dirty="0">
                <a:solidFill>
                  <a:schemeClr val="tx1"/>
                </a:solidFill>
                <a:latin typeface="Times New Roman" panose="02020603050405020304" pitchFamily="18" charset="0"/>
                <a:cs typeface="Times New Roman" panose="02020603050405020304" pitchFamily="18" charset="0"/>
              </a:rPr>
            </a:br>
            <a:endParaRPr lang="ru-RU" sz="1600" dirty="0">
              <a:solidFill>
                <a:schemeClr val="tx1"/>
              </a:solidFill>
              <a:latin typeface="Times New Roman" panose="02020603050405020304" pitchFamily="18" charset="0"/>
              <a:cs typeface="Times New Roman" panose="02020603050405020304" pitchFamily="18" charset="0"/>
            </a:endParaRPr>
          </a:p>
        </p:txBody>
      </p:sp>
      <p:pic>
        <p:nvPicPr>
          <p:cNvPr id="10242" name="Picture 2" descr="https://vuzlit.com/imag_/15/124687/image022.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86545" y="713323"/>
            <a:ext cx="3602181" cy="61669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23316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Задача исследования</a:t>
            </a:r>
            <a:endParaRPr lang="ru-RU" dirty="0"/>
          </a:p>
        </p:txBody>
      </p:sp>
      <p:sp>
        <p:nvSpPr>
          <p:cNvPr id="3" name="Объект 2"/>
          <p:cNvSpPr>
            <a:spLocks noGrp="1"/>
          </p:cNvSpPr>
          <p:nvPr>
            <p:ph idx="1"/>
          </p:nvPr>
        </p:nvSpPr>
        <p:spPr>
          <a:xfrm>
            <a:off x="677334" y="1533237"/>
            <a:ext cx="8596668" cy="4508126"/>
          </a:xfrm>
        </p:spPr>
        <p:txBody>
          <a:bodyPr/>
          <a:lstStyle/>
          <a:p>
            <a:pPr marL="0" indent="0">
              <a:buNone/>
            </a:pPr>
            <a:r>
              <a:rPr lang="ru-RU" dirty="0" smtClean="0"/>
              <a:t>На предыдущем слайде представлены наименования элементов защиты программного обеспечения вам необходимо:</a:t>
            </a:r>
          </a:p>
          <a:p>
            <a:pPr>
              <a:buAutoNum type="arabicPeriod"/>
            </a:pPr>
            <a:r>
              <a:rPr lang="ru-RU" dirty="0" smtClean="0"/>
              <a:t>Выбрать поисковую систему.</a:t>
            </a:r>
          </a:p>
          <a:p>
            <a:pPr>
              <a:buAutoNum type="arabicPeriod"/>
            </a:pPr>
            <a:r>
              <a:rPr lang="ru-RU" dirty="0" smtClean="0"/>
              <a:t>Найти определение и содержание значения модулей.</a:t>
            </a:r>
            <a:endParaRPr lang="ru-RU" dirty="0"/>
          </a:p>
        </p:txBody>
      </p:sp>
      <p:pic>
        <p:nvPicPr>
          <p:cNvPr id="4" name="Picture 2" descr="https://vuzlit.com/imag_/15/124687/image022.png"/>
          <p:cNvPicPr>
            <a:picLocks noChangeAspect="1" noChangeArrowheads="1"/>
          </p:cNvPicPr>
          <p:nvPr/>
        </p:nvPicPr>
        <p:blipFill rotWithShape="1">
          <a:blip r:embed="rId2">
            <a:extLst>
              <a:ext uri="{28A0092B-C50C-407E-A947-70E740481C1C}">
                <a14:useLocalDpi xmlns:a14="http://schemas.microsoft.com/office/drawing/2010/main" val="0"/>
              </a:ext>
            </a:extLst>
          </a:blip>
          <a:srcRect r="42051" b="80714"/>
          <a:stretch/>
        </p:blipFill>
        <p:spPr bwMode="auto">
          <a:xfrm>
            <a:off x="677334" y="3391197"/>
            <a:ext cx="2087419" cy="118936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s://vuzlit.com/imag_/15/124687/image022.png"/>
          <p:cNvPicPr>
            <a:picLocks noChangeAspect="1" noChangeArrowheads="1"/>
          </p:cNvPicPr>
          <p:nvPr/>
        </p:nvPicPr>
        <p:blipFill rotWithShape="1">
          <a:blip r:embed="rId2">
            <a:extLst>
              <a:ext uri="{28A0092B-C50C-407E-A947-70E740481C1C}">
                <a14:useLocalDpi xmlns:a14="http://schemas.microsoft.com/office/drawing/2010/main" val="0"/>
              </a:ext>
            </a:extLst>
          </a:blip>
          <a:srcRect t="23031" r="42051" b="57798"/>
          <a:stretch/>
        </p:blipFill>
        <p:spPr bwMode="auto">
          <a:xfrm>
            <a:off x="3048000" y="3418906"/>
            <a:ext cx="2087419" cy="118225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vuzlit.com/imag_/15/124687/image022.png"/>
          <p:cNvPicPr>
            <a:picLocks noChangeAspect="1" noChangeArrowheads="1"/>
          </p:cNvPicPr>
          <p:nvPr/>
        </p:nvPicPr>
        <p:blipFill rotWithShape="1">
          <a:blip r:embed="rId2">
            <a:extLst>
              <a:ext uri="{28A0092B-C50C-407E-A947-70E740481C1C}">
                <a14:useLocalDpi xmlns:a14="http://schemas.microsoft.com/office/drawing/2010/main" val="0"/>
              </a:ext>
            </a:extLst>
          </a:blip>
          <a:srcRect t="42950" r="43333" b="26497"/>
          <a:stretch/>
        </p:blipFill>
        <p:spPr bwMode="auto">
          <a:xfrm>
            <a:off x="5292435" y="3241963"/>
            <a:ext cx="2041237" cy="188421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vuzlit.com/imag_/15/124687/image022.png"/>
          <p:cNvPicPr>
            <a:picLocks noChangeAspect="1" noChangeArrowheads="1"/>
          </p:cNvPicPr>
          <p:nvPr/>
        </p:nvPicPr>
        <p:blipFill rotWithShape="1">
          <a:blip r:embed="rId2">
            <a:extLst>
              <a:ext uri="{28A0092B-C50C-407E-A947-70E740481C1C}">
                <a14:useLocalDpi xmlns:a14="http://schemas.microsoft.com/office/drawing/2010/main" val="0"/>
              </a:ext>
            </a:extLst>
          </a:blip>
          <a:srcRect t="75001" r="41282"/>
          <a:stretch/>
        </p:blipFill>
        <p:spPr bwMode="auto">
          <a:xfrm>
            <a:off x="8035637" y="3401215"/>
            <a:ext cx="2115128" cy="1541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7875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406400"/>
          </a:xfrm>
        </p:spPr>
        <p:txBody>
          <a:bodyPr>
            <a:noAutofit/>
          </a:bodyPr>
          <a:lstStyle/>
          <a:p>
            <a:r>
              <a:rPr lang="ru-RU" sz="2400" dirty="0" smtClean="0">
                <a:solidFill>
                  <a:schemeClr val="tx1"/>
                </a:solidFill>
                <a:latin typeface="Times New Roman" panose="02020603050405020304" pitchFamily="18" charset="0"/>
                <a:cs typeface="Times New Roman" panose="02020603050405020304" pitchFamily="18" charset="0"/>
              </a:rPr>
              <a:t>Введение</a:t>
            </a:r>
            <a:endParaRPr lang="ru-RU" sz="2400"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1108364"/>
            <a:ext cx="10101502" cy="5403271"/>
          </a:xfrm>
        </p:spPr>
        <p:txBody>
          <a:bodyPr>
            <a:normAutofit fontScale="55000" lnSpcReduction="20000"/>
          </a:bodyPr>
          <a:lstStyle/>
          <a:p>
            <a:r>
              <a:rPr lang="ru-RU" b="1" dirty="0"/>
              <a:t>Б.1.036 программно-аппаратная защита информации</a:t>
            </a:r>
            <a:endParaRPr lang="ru-RU" dirty="0"/>
          </a:p>
          <a:p>
            <a:r>
              <a:rPr lang="ru-RU" b="1" dirty="0"/>
              <a:t>09.03.02 Информационные системы и технологии в бизнесе</a:t>
            </a:r>
            <a:endParaRPr lang="ru-RU" dirty="0"/>
          </a:p>
          <a:p>
            <a:r>
              <a:rPr lang="ru-RU" b="1" dirty="0"/>
              <a:t>Бакалавр 4 года, 2 курс 3 семестр. Экзамен</a:t>
            </a:r>
            <a:endParaRPr lang="ru-RU" dirty="0"/>
          </a:p>
          <a:p>
            <a:r>
              <a:rPr lang="ru-RU" b="1" dirty="0"/>
              <a:t>Всего 144 часа</a:t>
            </a:r>
            <a:endParaRPr lang="ru-RU" dirty="0"/>
          </a:p>
          <a:p>
            <a:r>
              <a:rPr lang="ru-RU" b="1" dirty="0"/>
              <a:t>Лекций- 18 часов ( 9 лекций / 4 интерактивных)</a:t>
            </a:r>
            <a:endParaRPr lang="ru-RU" dirty="0"/>
          </a:p>
          <a:p>
            <a:r>
              <a:rPr lang="ru-RU" b="1" dirty="0"/>
              <a:t>Лабораторных работ – 36 часов/ 4 </a:t>
            </a:r>
            <a:r>
              <a:rPr lang="ru-RU" b="1" dirty="0" err="1"/>
              <a:t>интеракт</a:t>
            </a:r>
            <a:r>
              <a:rPr lang="ru-RU" b="1" dirty="0"/>
              <a:t>.</a:t>
            </a:r>
            <a:endParaRPr lang="ru-RU" dirty="0"/>
          </a:p>
          <a:p>
            <a:r>
              <a:rPr lang="ru-RU" b="1" dirty="0"/>
              <a:t>Самостоятельная работа- 54 часа</a:t>
            </a:r>
            <a:endParaRPr lang="ru-RU" dirty="0"/>
          </a:p>
          <a:p>
            <a:r>
              <a:rPr lang="ru-RU" b="1" dirty="0"/>
              <a:t>Контроль 36 часов.</a:t>
            </a:r>
            <a:endParaRPr lang="ru-RU" dirty="0"/>
          </a:p>
          <a:p>
            <a:r>
              <a:rPr lang="ru-RU" b="1" dirty="0"/>
              <a:t>Компетенции: ОПК- 3.1, ОПК-3.2, ОПК- 3.3, ОПК-5.2, ОПК-5.3, ОПК – 7.1</a:t>
            </a:r>
            <a:endParaRPr lang="ru-RU" dirty="0"/>
          </a:p>
          <a:p>
            <a:r>
              <a:rPr lang="ru-RU" dirty="0"/>
              <a:t>ОПК – 3 Способен решать стандартные задачи профессиональной деятельности на основе информационной и библиографической культуры с применением информационно-коммуникационных технологий и с учетом основных требований информационной безопасности;</a:t>
            </a:r>
          </a:p>
          <a:p>
            <a:r>
              <a:rPr lang="ru-RU" dirty="0"/>
              <a:t>ОПК-3.1 - Выбирает принципы, методы и средства решения стандартных задач профессиональной деятельности на основе информационной и библиографической культуры с применением информационно- коммуникационных технологий и с учетом основных требований информационной безопасности</a:t>
            </a:r>
          </a:p>
          <a:p>
            <a:r>
              <a:rPr lang="ru-RU" dirty="0"/>
              <a:t>ОПК-3.2 -Решает стандартные задачи профессиональной деятельности на основе информационной и библиографической культуры с применением информационно- коммуникационных технологий и с учетом основных требований информационной безопасности.</a:t>
            </a:r>
          </a:p>
          <a:p>
            <a:r>
              <a:rPr lang="ru-RU" dirty="0"/>
              <a:t>ОПК-3.3 - Участвует в подготовке обзоров, аннотаций, составления рефератов, научных докладов, публикаций и библиографии по научно- исследовательской работе с учетом требований информационной безопасности.</a:t>
            </a:r>
          </a:p>
          <a:p>
            <a:r>
              <a:rPr lang="ru-RU" dirty="0"/>
              <a:t>ОПК-5 Способен инсталлировать программное и аппаратное обеспечение для информационных и автоматизированных систем;</a:t>
            </a:r>
          </a:p>
          <a:p>
            <a:r>
              <a:rPr lang="ru-RU" dirty="0"/>
              <a:t>ОПК- 5.2 -Успешно выполняет параметрическую настройку и инсталляцию программного и аппаратного обеспечения информационных и автоматизированных систем</a:t>
            </a:r>
          </a:p>
          <a:p>
            <a:r>
              <a:rPr lang="ru-RU" dirty="0"/>
              <a:t>ОПК-5.3 -Применяет методики инсталляции программного обеспечения, методики установки и тестирования аппаратного обеспечения для интеллектуальных, информационных и автоматизированных систем</a:t>
            </a:r>
          </a:p>
          <a:p>
            <a:r>
              <a:rPr lang="ru-RU" dirty="0"/>
              <a:t>ОПК-7 - Способен осуществлять выбор платформ и инструментальных программно-аппаратных средств для реализации информационных систем;</a:t>
            </a:r>
          </a:p>
          <a:p>
            <a:r>
              <a:rPr lang="ru-RU" dirty="0"/>
              <a:t>ОПК-7.1- Обоснованно выбирает архитектурные решения для реализации информационных систем; платформу для разработки инфокоммуникационных систем</a:t>
            </a:r>
          </a:p>
          <a:p>
            <a:endParaRPr lang="ru-RU" dirty="0"/>
          </a:p>
        </p:txBody>
      </p:sp>
    </p:spTree>
    <p:extLst>
      <p:ext uri="{BB962C8B-B14F-4D97-AF65-F5344CB8AC3E}">
        <p14:creationId xmlns:p14="http://schemas.microsoft.com/office/powerpoint/2010/main" val="40239439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Заключение</a:t>
            </a:r>
            <a:endParaRPr lang="ru-RU" dirty="0"/>
          </a:p>
        </p:txBody>
      </p:sp>
      <p:sp>
        <p:nvSpPr>
          <p:cNvPr id="3" name="Объект 2"/>
          <p:cNvSpPr>
            <a:spLocks noGrp="1"/>
          </p:cNvSpPr>
          <p:nvPr>
            <p:ph idx="1"/>
          </p:nvPr>
        </p:nvSpPr>
        <p:spPr>
          <a:xfrm>
            <a:off x="677334" y="1403927"/>
            <a:ext cx="8596668" cy="4637435"/>
          </a:xfrm>
        </p:spPr>
        <p:txBody>
          <a:bodyPr/>
          <a:lstStyle/>
          <a:p>
            <a:pPr marL="0" indent="0">
              <a:buNone/>
            </a:pPr>
            <a:r>
              <a:rPr lang="ru-RU" dirty="0" smtClean="0"/>
              <a:t>Подготовить отчет.</a:t>
            </a:r>
          </a:p>
          <a:p>
            <a:pPr marL="0" indent="0">
              <a:buNone/>
            </a:pPr>
            <a:r>
              <a:rPr lang="ru-RU" dirty="0" smtClean="0"/>
              <a:t>Представить на защиту преподавателю.</a:t>
            </a:r>
            <a:endParaRPr lang="ru-RU" dirty="0"/>
          </a:p>
        </p:txBody>
      </p:sp>
      <p:sp>
        <p:nvSpPr>
          <p:cNvPr id="5" name="Прямоугольник 4"/>
          <p:cNvSpPr/>
          <p:nvPr/>
        </p:nvSpPr>
        <p:spPr>
          <a:xfrm>
            <a:off x="1209962" y="2515489"/>
            <a:ext cx="8571345" cy="3600986"/>
          </a:xfrm>
          <a:prstGeom prst="rect">
            <a:avLst/>
          </a:prstGeom>
        </p:spPr>
        <p:txBody>
          <a:bodyPr wrap="square">
            <a:spAutoFit/>
          </a:bodyPr>
          <a:lstStyle/>
          <a:p>
            <a:r>
              <a:rPr lang="ru-RU" dirty="0" smtClean="0"/>
              <a:t>Выполнены следующие компетенции:</a:t>
            </a:r>
          </a:p>
          <a:p>
            <a:endParaRPr lang="ru-RU" dirty="0" smtClean="0"/>
          </a:p>
          <a:p>
            <a:pPr algn="just"/>
            <a:r>
              <a:rPr lang="ru-RU" sz="1600" dirty="0" smtClean="0">
                <a:latin typeface="Times New Roman" panose="02020603050405020304" pitchFamily="18" charset="0"/>
                <a:cs typeface="Times New Roman" panose="02020603050405020304" pitchFamily="18" charset="0"/>
              </a:rPr>
              <a:t>ОПК – 3 Способен решать стандартные задачи профессиональной деятельности на основе информационной и библиографической культуры с применением информационно-коммуникационных технологий и с учетом основных требований информационной безопасности;</a:t>
            </a:r>
          </a:p>
          <a:p>
            <a:pPr algn="just"/>
            <a:r>
              <a:rPr lang="ru-RU" sz="1600" dirty="0" smtClean="0">
                <a:latin typeface="Times New Roman" panose="02020603050405020304" pitchFamily="18" charset="0"/>
                <a:cs typeface="Times New Roman" panose="02020603050405020304" pitchFamily="18" charset="0"/>
              </a:rPr>
              <a:t>ОПК-3.1 - Выбирает принципы, методы и средства решения стандартных задач профессиональной деятельности на основе информационной и библиографической культуры с применением информационно- коммуникационных технологий и с учетом основных требований информационной безопасности</a:t>
            </a:r>
          </a:p>
          <a:p>
            <a:pPr algn="just"/>
            <a:r>
              <a:rPr lang="ru-RU" sz="1600" dirty="0" smtClean="0">
                <a:latin typeface="Times New Roman" panose="02020603050405020304" pitchFamily="18" charset="0"/>
                <a:cs typeface="Times New Roman" panose="02020603050405020304" pitchFamily="18" charset="0"/>
              </a:rPr>
              <a:t>ОПК-3.2 -Решает стандартные задачи профессиональной деятельности на основе информационной и библиографической культуры с применением информационно- коммуникационных технологий и с учетом основных требований информационной безопасности.</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9130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609600"/>
          </a:xfrm>
        </p:spPr>
        <p:txBody>
          <a:bodyPr>
            <a:normAutofit fontScale="90000"/>
          </a:bodyPr>
          <a:lstStyle/>
          <a:p>
            <a:r>
              <a:rPr lang="ru-RU" dirty="0" smtClean="0"/>
              <a:t>Технические средства</a:t>
            </a:r>
            <a:endParaRPr lang="ru-RU" dirty="0"/>
          </a:p>
        </p:txBody>
      </p:sp>
      <p:sp>
        <p:nvSpPr>
          <p:cNvPr id="3" name="Объект 2"/>
          <p:cNvSpPr>
            <a:spLocks noGrp="1"/>
          </p:cNvSpPr>
          <p:nvPr>
            <p:ph idx="1"/>
          </p:nvPr>
        </p:nvSpPr>
        <p:spPr>
          <a:xfrm>
            <a:off x="677334" y="1330037"/>
            <a:ext cx="8596668" cy="4711326"/>
          </a:xfrm>
        </p:spPr>
        <p:txBody>
          <a:bodyPr>
            <a:normAutofit/>
          </a:bodyPr>
          <a:lstStyle/>
          <a:p>
            <a:pPr marL="0" indent="0" algn="just">
              <a:buNone/>
            </a:pPr>
            <a:r>
              <a:rPr lang="ru-RU" dirty="0"/>
              <a:t>При идентификации и аутентификации пользователей с помощью технических устройств в качестве пользовательского идентификатора используется некое техническое устройство, содержащее уникальный идентификационный код, который используется для решения задач идентификации владельца, а отдельных случаях данное устройство содержит и аутентифицирующую информацию, ограничивающее доступ к устройству. Наиболее распространенными техническими устройствами, используемыми для идентификации и аутентификации, являются:</a:t>
            </a:r>
          </a:p>
          <a:p>
            <a:pPr algn="just"/>
            <a:r>
              <a:rPr lang="ru-RU" dirty="0"/>
              <a:t>1. </a:t>
            </a:r>
            <a:r>
              <a:rPr lang="ru-RU" dirty="0" err="1"/>
              <a:t>iButton</a:t>
            </a:r>
            <a:r>
              <a:rPr lang="ru-RU" dirty="0"/>
              <a:t> (</a:t>
            </a:r>
            <a:r>
              <a:rPr lang="ru-RU" dirty="0" err="1"/>
              <a:t>Touch</a:t>
            </a:r>
            <a:r>
              <a:rPr lang="ru-RU" dirty="0"/>
              <a:t> </a:t>
            </a:r>
            <a:r>
              <a:rPr lang="ru-RU" dirty="0" err="1"/>
              <a:t>Memory</a:t>
            </a:r>
            <a:r>
              <a:rPr lang="ru-RU" dirty="0"/>
              <a:t>)</a:t>
            </a:r>
          </a:p>
          <a:p>
            <a:pPr algn="just"/>
            <a:r>
              <a:rPr lang="ru-RU" dirty="0"/>
              <a:t>2. бесконтактные радиочастотные карты </a:t>
            </a:r>
            <a:r>
              <a:rPr lang="ru-RU" dirty="0" err="1"/>
              <a:t>Proximity</a:t>
            </a:r>
            <a:endParaRPr lang="ru-RU" dirty="0"/>
          </a:p>
          <a:p>
            <a:pPr algn="just"/>
            <a:r>
              <a:rPr lang="ru-RU" dirty="0"/>
              <a:t>3. пластиковые карты (со штрих-кодом и магнитной полосой)</a:t>
            </a:r>
          </a:p>
          <a:p>
            <a:pPr algn="just"/>
            <a:r>
              <a:rPr lang="ru-RU" dirty="0"/>
              <a:t>4. карты с памятью</a:t>
            </a:r>
          </a:p>
          <a:p>
            <a:pPr algn="just"/>
            <a:r>
              <a:rPr lang="ru-RU" dirty="0"/>
              <a:t>5. смарт-карты</a:t>
            </a:r>
          </a:p>
          <a:p>
            <a:pPr algn="just"/>
            <a:r>
              <a:rPr lang="ru-RU" dirty="0"/>
              <a:t>6. электронные ключи e-</a:t>
            </a:r>
            <a:r>
              <a:rPr lang="ru-RU" dirty="0" err="1"/>
              <a:t>Token</a:t>
            </a:r>
            <a:endParaRPr lang="ru-RU" dirty="0"/>
          </a:p>
          <a:p>
            <a:pPr algn="just"/>
            <a:endParaRPr lang="ru-RU" dirty="0"/>
          </a:p>
        </p:txBody>
      </p:sp>
    </p:spTree>
    <p:extLst>
      <p:ext uri="{BB962C8B-B14F-4D97-AF65-F5344CB8AC3E}">
        <p14:creationId xmlns:p14="http://schemas.microsoft.com/office/powerpoint/2010/main" val="4083756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41284" y="289285"/>
            <a:ext cx="8596668" cy="295564"/>
          </a:xfrm>
        </p:spPr>
        <p:txBody>
          <a:bodyPr>
            <a:noAutofit/>
          </a:bodyPr>
          <a:lstStyle/>
          <a:p>
            <a:r>
              <a:rPr lang="ru-RU" sz="1800" dirty="0">
                <a:solidFill>
                  <a:schemeClr val="tx1"/>
                </a:solidFill>
                <a:latin typeface="Times New Roman" panose="02020603050405020304" pitchFamily="18" charset="0"/>
                <a:cs typeface="Times New Roman" panose="02020603050405020304" pitchFamily="18" charset="0"/>
              </a:rPr>
              <a:t>Устройства </a:t>
            </a:r>
            <a:r>
              <a:rPr lang="ru-RU" sz="1800" dirty="0" err="1">
                <a:solidFill>
                  <a:schemeClr val="tx1"/>
                </a:solidFill>
                <a:latin typeface="Times New Roman" panose="02020603050405020304" pitchFamily="18" charset="0"/>
                <a:cs typeface="Times New Roman" panose="02020603050405020304" pitchFamily="18" charset="0"/>
              </a:rPr>
              <a:t>iButton</a:t>
            </a:r>
            <a:endParaRPr lang="ru-RU" sz="1800"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68923" y="1268239"/>
            <a:ext cx="6596790" cy="4914526"/>
          </a:xfrm>
        </p:spPr>
        <p:txBody>
          <a:bodyPr>
            <a:normAutofit fontScale="92500" lnSpcReduction="20000"/>
          </a:bodyPr>
          <a:lstStyle/>
          <a:p>
            <a:pPr marL="0" indent="0">
              <a:buNone/>
            </a:pPr>
            <a:r>
              <a:rPr lang="ru-RU" dirty="0" smtClean="0"/>
              <a:t>Устройства </a:t>
            </a:r>
            <a:r>
              <a:rPr lang="ru-RU" dirty="0" err="1"/>
              <a:t>iButton</a:t>
            </a:r>
            <a:r>
              <a:rPr lang="ru-RU" dirty="0"/>
              <a:t> (</a:t>
            </a:r>
            <a:r>
              <a:rPr lang="ru-RU" dirty="0" err="1"/>
              <a:t>Touch</a:t>
            </a:r>
            <a:r>
              <a:rPr lang="ru-RU" dirty="0"/>
              <a:t> </a:t>
            </a:r>
            <a:r>
              <a:rPr lang="ru-RU" dirty="0" err="1"/>
              <a:t>Memory</a:t>
            </a:r>
            <a:r>
              <a:rPr lang="ru-RU" dirty="0"/>
              <a:t>)</a:t>
            </a:r>
          </a:p>
          <a:p>
            <a:pPr marL="0" indent="0">
              <a:buNone/>
            </a:pPr>
            <a:r>
              <a:rPr lang="ru-RU" dirty="0"/>
              <a:t>Разработано </a:t>
            </a:r>
            <a:r>
              <a:rPr lang="ru-RU" dirty="0" err="1"/>
              <a:t>Dallas</a:t>
            </a:r>
            <a:r>
              <a:rPr lang="ru-RU" dirty="0"/>
              <a:t> </a:t>
            </a:r>
            <a:r>
              <a:rPr lang="ru-RU" dirty="0" err="1"/>
              <a:t>Semiconductor.Представляет</a:t>
            </a:r>
            <a:r>
              <a:rPr lang="ru-RU" dirty="0"/>
              <a:t> собой устройство идентификации пользователя, включает в себя уникальные идентификаторы, присваиваемые пользователю. Данное устройство включает в себя 3 компонента:</a:t>
            </a:r>
          </a:p>
          <a:p>
            <a:r>
              <a:rPr lang="ru-RU" dirty="0"/>
              <a:t>1. ПЗУ, которое хранит 64-разрядный код, состоит из 8-битового кода устройства, 48 бит - код идентификатора, 8 бит - контрольная сумма. Содержание ПЗУ уникально и не может быть </a:t>
            </a:r>
            <a:r>
              <a:rPr lang="ru-RU" dirty="0" err="1"/>
              <a:t>перепрошито</a:t>
            </a:r>
            <a:r>
              <a:rPr lang="ru-RU" dirty="0"/>
              <a:t> в дальнейшем.</a:t>
            </a:r>
          </a:p>
          <a:p>
            <a:r>
              <a:rPr lang="ru-RU" dirty="0"/>
              <a:t>2. ОЗУ (энергонезависимая статическая память) предназначена для хранения некой информации. В одном из типов эта энергонезависимая память защищена от НСД. В остальных типах - не защищена.</a:t>
            </a:r>
          </a:p>
          <a:p>
            <a:r>
              <a:rPr lang="ru-RU" dirty="0"/>
              <a:t>3. Элемент питания - встроенная литиевая батарейка 3В, питающая энергонезависимую память</a:t>
            </a:r>
          </a:p>
          <a:p>
            <a:pPr marL="0" indent="0">
              <a:buNone/>
            </a:pPr>
            <a:r>
              <a:rPr lang="ru-RU" dirty="0"/>
              <a:t>После истечения 10 лет, память становится не доступна. Данное устройство может быть использовано для решения задачи идентификации (доступно только ПЗУ).</a:t>
            </a:r>
          </a:p>
          <a:p>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3980666732"/>
              </p:ext>
            </p:extLst>
          </p:nvPr>
        </p:nvGraphicFramePr>
        <p:xfrm>
          <a:off x="7925944" y="905164"/>
          <a:ext cx="4130937" cy="4031560"/>
        </p:xfrm>
        <a:graphic>
          <a:graphicData uri="http://schemas.openxmlformats.org/drawingml/2006/table">
            <a:tbl>
              <a:tblPr/>
              <a:tblGrid>
                <a:gridCol w="1376979">
                  <a:extLst>
                    <a:ext uri="{9D8B030D-6E8A-4147-A177-3AD203B41FA5}">
                      <a16:colId xmlns:a16="http://schemas.microsoft.com/office/drawing/2014/main" val="2406507934"/>
                    </a:ext>
                  </a:extLst>
                </a:gridCol>
                <a:gridCol w="1376979">
                  <a:extLst>
                    <a:ext uri="{9D8B030D-6E8A-4147-A177-3AD203B41FA5}">
                      <a16:colId xmlns:a16="http://schemas.microsoft.com/office/drawing/2014/main" val="3012779315"/>
                    </a:ext>
                  </a:extLst>
                </a:gridCol>
                <a:gridCol w="1376979">
                  <a:extLst>
                    <a:ext uri="{9D8B030D-6E8A-4147-A177-3AD203B41FA5}">
                      <a16:colId xmlns:a16="http://schemas.microsoft.com/office/drawing/2014/main" val="1098123494"/>
                    </a:ext>
                  </a:extLst>
                </a:gridCol>
              </a:tblGrid>
              <a:tr h="254535">
                <a:tc>
                  <a:txBody>
                    <a:bodyPr/>
                    <a:lstStyle/>
                    <a:p>
                      <a:endParaRPr lang="ru-RU"/>
                    </a:p>
                  </a:txBody>
                  <a:tcPr>
                    <a:lnB w="7620" cap="flat" cmpd="sng" algn="ctr">
                      <a:solidFill>
                        <a:srgbClr val="CCCCCC"/>
                      </a:solidFill>
                      <a:prstDash val="solid"/>
                      <a:round/>
                      <a:headEnd type="none" w="med" len="med"/>
                      <a:tailEnd type="none" w="med" len="med"/>
                    </a:lnB>
                  </a:tcPr>
                </a:tc>
                <a:tc>
                  <a:txBody>
                    <a:bodyPr/>
                    <a:lstStyle/>
                    <a:p>
                      <a:endParaRPr lang="ru-RU"/>
                    </a:p>
                  </a:txBody>
                  <a:tcPr>
                    <a:lnB w="7620" cap="flat" cmpd="sng" algn="ctr">
                      <a:solidFill>
                        <a:srgbClr val="CCCCCC"/>
                      </a:solidFill>
                      <a:prstDash val="solid"/>
                      <a:round/>
                      <a:headEnd type="none" w="med" len="med"/>
                      <a:tailEnd type="none" w="med" len="med"/>
                    </a:lnB>
                  </a:tcPr>
                </a:tc>
                <a:tc>
                  <a:txBody>
                    <a:bodyPr/>
                    <a:lstStyle/>
                    <a:p>
                      <a:endParaRPr lang="ru-RU"/>
                    </a:p>
                  </a:txBody>
                  <a:tcPr>
                    <a:lnB w="762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867170020"/>
                  </a:ext>
                </a:extLst>
              </a:tr>
              <a:tr h="487859">
                <a:tc>
                  <a:txBody>
                    <a:bodyPr/>
                    <a:lstStyle/>
                    <a:p>
                      <a:pPr algn="l"/>
                      <a:r>
                        <a:rPr lang="ru-RU" sz="1400" dirty="0">
                          <a:effectLst/>
                          <a:latin typeface="Times New Roman" panose="02020603050405020304" pitchFamily="18" charset="0"/>
                          <a:cs typeface="Times New Roman" panose="02020603050405020304" pitchFamily="18" charset="0"/>
                        </a:rPr>
                        <a:t>Тип (</a:t>
                      </a:r>
                      <a:r>
                        <a:rPr lang="en-US" sz="1400" dirty="0" err="1">
                          <a:effectLst/>
                          <a:latin typeface="Times New Roman" panose="02020603050405020304" pitchFamily="18" charset="0"/>
                          <a:cs typeface="Times New Roman" panose="02020603050405020304" pitchFamily="18" charset="0"/>
                        </a:rPr>
                        <a:t>iButton</a:t>
                      </a:r>
                      <a:r>
                        <a:rPr lang="en-US" sz="1400" dirty="0">
                          <a:effectLst/>
                          <a:latin typeface="Times New Roman" panose="02020603050405020304" pitchFamily="18" charset="0"/>
                          <a:cs typeface="Times New Roman" panose="02020603050405020304" pitchFamily="18" charset="0"/>
                        </a:rPr>
                        <a:t>)</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C0C0C0"/>
                    </a:solidFill>
                  </a:tcPr>
                </a:tc>
                <a:tc>
                  <a:txBody>
                    <a:bodyPr/>
                    <a:lstStyle/>
                    <a:p>
                      <a:pPr algn="l"/>
                      <a:r>
                        <a:rPr lang="ru-RU" sz="1400">
                          <a:effectLst/>
                          <a:latin typeface="Times New Roman" panose="02020603050405020304" pitchFamily="18" charset="0"/>
                          <a:cs typeface="Times New Roman" panose="02020603050405020304" pitchFamily="18" charset="0"/>
                        </a:rPr>
                        <a:t>Объем ОЗУ (байт)</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C0C0C0"/>
                    </a:solidFill>
                  </a:tcPr>
                </a:tc>
                <a:tc>
                  <a:txBody>
                    <a:bodyPr/>
                    <a:lstStyle/>
                    <a:p>
                      <a:pPr algn="l"/>
                      <a:r>
                        <a:rPr lang="ru-RU" sz="1400">
                          <a:effectLst/>
                          <a:latin typeface="Times New Roman" panose="02020603050405020304" pitchFamily="18" charset="0"/>
                          <a:cs typeface="Times New Roman" panose="02020603050405020304" pitchFamily="18" charset="0"/>
                        </a:rPr>
                        <a:t>Примечание</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C0C0C0"/>
                    </a:solidFill>
                  </a:tcPr>
                </a:tc>
                <a:extLst>
                  <a:ext uri="{0D108BD9-81ED-4DB2-BD59-A6C34878D82A}">
                    <a16:rowId xmlns:a16="http://schemas.microsoft.com/office/drawing/2014/main" val="668243445"/>
                  </a:ext>
                </a:extLst>
              </a:tr>
              <a:tr h="678760">
                <a:tc>
                  <a:txBody>
                    <a:bodyPr/>
                    <a:lstStyle/>
                    <a:p>
                      <a:pPr algn="l"/>
                      <a:r>
                        <a:rPr lang="en-US" sz="1400" dirty="0">
                          <a:effectLst/>
                          <a:latin typeface="Times New Roman" panose="02020603050405020304" pitchFamily="18" charset="0"/>
                          <a:cs typeface="Times New Roman" panose="02020603050405020304" pitchFamily="18" charset="0"/>
                        </a:rPr>
                        <a:t>DS1990</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A9A9A9"/>
                    </a:solidFill>
                  </a:tcPr>
                </a:tc>
                <a:tc>
                  <a:txBody>
                    <a:bodyPr/>
                    <a:lstStyle/>
                    <a:p>
                      <a:pPr algn="l"/>
                      <a:r>
                        <a:rPr lang="ru-RU" sz="1400" dirty="0">
                          <a:effectLst/>
                          <a:latin typeface="Times New Roman" panose="02020603050405020304" pitchFamily="18" charset="0"/>
                          <a:cs typeface="Times New Roman" panose="02020603050405020304" pitchFamily="18" charset="0"/>
                        </a:rPr>
                        <a:t>-</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A9A9A9"/>
                    </a:solidFill>
                  </a:tcPr>
                </a:tc>
                <a:tc>
                  <a:txBody>
                    <a:bodyPr/>
                    <a:lstStyle/>
                    <a:p>
                      <a:pPr algn="l"/>
                      <a:r>
                        <a:rPr lang="ru-RU" sz="1400">
                          <a:effectLst/>
                          <a:latin typeface="Times New Roman" panose="02020603050405020304" pitchFamily="18" charset="0"/>
                          <a:cs typeface="Times New Roman" panose="02020603050405020304" pitchFamily="18" charset="0"/>
                        </a:rPr>
                        <a:t>Только идентификатор</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A9A9A9"/>
                    </a:solidFill>
                  </a:tcPr>
                </a:tc>
                <a:extLst>
                  <a:ext uri="{0D108BD9-81ED-4DB2-BD59-A6C34878D82A}">
                    <a16:rowId xmlns:a16="http://schemas.microsoft.com/office/drawing/2014/main" val="3443691950"/>
                  </a:ext>
                </a:extLst>
              </a:tr>
              <a:tr h="296958">
                <a:tc>
                  <a:txBody>
                    <a:bodyPr/>
                    <a:lstStyle/>
                    <a:p>
                      <a:pPr algn="l"/>
                      <a:r>
                        <a:rPr lang="en-US" sz="1400">
                          <a:effectLst/>
                          <a:latin typeface="Times New Roman" panose="02020603050405020304" pitchFamily="18" charset="0"/>
                          <a:cs typeface="Times New Roman" panose="02020603050405020304" pitchFamily="18" charset="0"/>
                        </a:rPr>
                        <a:t>DS 2400</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C0C0C0"/>
                    </a:solidFill>
                  </a:tcPr>
                </a:tc>
                <a:tc>
                  <a:txBody>
                    <a:bodyPr/>
                    <a:lstStyle/>
                    <a:p>
                      <a:pPr algn="l"/>
                      <a:r>
                        <a:rPr lang="ru-RU" sz="1400" dirty="0">
                          <a:effectLst/>
                          <a:latin typeface="Times New Roman" panose="02020603050405020304" pitchFamily="18" charset="0"/>
                          <a:cs typeface="Times New Roman" panose="02020603050405020304" pitchFamily="18" charset="0"/>
                        </a:rPr>
                        <a:t>-</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C0C0C0"/>
                    </a:solidFill>
                  </a:tcPr>
                </a:tc>
                <a:tc>
                  <a:txBody>
                    <a:bodyPr/>
                    <a:lstStyle/>
                    <a:p>
                      <a:endParaRPr lang="ru-RU" sz="1400" dirty="0">
                        <a:latin typeface="Times New Roman" panose="02020603050405020304" pitchFamily="18" charset="0"/>
                        <a:cs typeface="Times New Roman" panose="02020603050405020304" pitchFamily="18" charset="0"/>
                      </a:endParaRPr>
                    </a:p>
                  </a:txBody>
                  <a:tcPr>
                    <a:lnL w="7620" cap="flat" cmpd="sng" algn="ctr">
                      <a:solidFill>
                        <a:srgbClr val="CCCCCC"/>
                      </a:solidFill>
                      <a:prstDash val="solid"/>
                      <a:round/>
                      <a:headEnd type="none" w="med" len="med"/>
                      <a:tailEnd type="none" w="med" len="med"/>
                    </a:lnL>
                    <a:lnT w="7620" cap="flat" cmpd="sng" algn="ctr">
                      <a:solidFill>
                        <a:srgbClr val="CCCCCC"/>
                      </a:solidFill>
                      <a:prstDash val="solid"/>
                      <a:round/>
                      <a:headEnd type="none" w="med" len="med"/>
                      <a:tailEnd type="none" w="med" len="med"/>
                    </a:lnT>
                  </a:tcPr>
                </a:tc>
                <a:extLst>
                  <a:ext uri="{0D108BD9-81ED-4DB2-BD59-A6C34878D82A}">
                    <a16:rowId xmlns:a16="http://schemas.microsoft.com/office/drawing/2014/main" val="876942294"/>
                  </a:ext>
                </a:extLst>
              </a:tr>
              <a:tr h="296958">
                <a:tc>
                  <a:txBody>
                    <a:bodyPr/>
                    <a:lstStyle/>
                    <a:p>
                      <a:pPr algn="l"/>
                      <a:r>
                        <a:rPr lang="en-US" sz="1400">
                          <a:effectLst/>
                          <a:latin typeface="Times New Roman" panose="02020603050405020304" pitchFamily="18" charset="0"/>
                          <a:cs typeface="Times New Roman" panose="02020603050405020304" pitchFamily="18" charset="0"/>
                        </a:rPr>
                        <a:t>DS1992</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A9A9A9"/>
                    </a:solidFill>
                  </a:tcPr>
                </a:tc>
                <a:tc>
                  <a:txBody>
                    <a:bodyPr/>
                    <a:lstStyle/>
                    <a:p>
                      <a:pPr algn="l"/>
                      <a:r>
                        <a:rPr lang="ru-RU" sz="1400" dirty="0">
                          <a:effectLst/>
                          <a:latin typeface="Times New Roman" panose="02020603050405020304" pitchFamily="18" charset="0"/>
                          <a:cs typeface="Times New Roman" panose="02020603050405020304" pitchFamily="18" charset="0"/>
                        </a:rPr>
                        <a:t>128</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A9A9A9"/>
                    </a:solidFill>
                  </a:tcPr>
                </a:tc>
                <a:tc>
                  <a:txBody>
                    <a:bodyPr/>
                    <a:lstStyle/>
                    <a:p>
                      <a:endParaRPr lang="ru-RU" sz="1400">
                        <a:latin typeface="Times New Roman" panose="02020603050405020304" pitchFamily="18" charset="0"/>
                        <a:cs typeface="Times New Roman" panose="02020603050405020304" pitchFamily="18" charset="0"/>
                      </a:endParaRPr>
                    </a:p>
                  </a:txBody>
                  <a:tcPr>
                    <a:lnL w="7620" cap="flat" cmpd="sng" algn="ctr">
                      <a:solidFill>
                        <a:srgbClr val="CCCCCC"/>
                      </a:solidFill>
                      <a:prstDash val="solid"/>
                      <a:round/>
                      <a:headEnd type="none" w="med" len="med"/>
                      <a:tailEnd type="none" w="med" len="med"/>
                    </a:lnL>
                  </a:tcPr>
                </a:tc>
                <a:extLst>
                  <a:ext uri="{0D108BD9-81ED-4DB2-BD59-A6C34878D82A}">
                    <a16:rowId xmlns:a16="http://schemas.microsoft.com/office/drawing/2014/main" val="2264200749"/>
                  </a:ext>
                </a:extLst>
              </a:tr>
              <a:tr h="296958">
                <a:tc>
                  <a:txBody>
                    <a:bodyPr/>
                    <a:lstStyle/>
                    <a:p>
                      <a:pPr algn="l"/>
                      <a:r>
                        <a:rPr lang="en-US" sz="1400">
                          <a:effectLst/>
                          <a:latin typeface="Times New Roman" panose="02020603050405020304" pitchFamily="18" charset="0"/>
                          <a:cs typeface="Times New Roman" panose="02020603050405020304" pitchFamily="18" charset="0"/>
                        </a:rPr>
                        <a:t>DS 1993</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C0C0C0"/>
                    </a:solidFill>
                  </a:tcPr>
                </a:tc>
                <a:tc>
                  <a:txBody>
                    <a:bodyPr/>
                    <a:lstStyle/>
                    <a:p>
                      <a:pPr algn="l"/>
                      <a:r>
                        <a:rPr lang="ru-RU" sz="1400" dirty="0">
                          <a:effectLst/>
                          <a:latin typeface="Times New Roman" panose="02020603050405020304" pitchFamily="18" charset="0"/>
                          <a:cs typeface="Times New Roman" panose="02020603050405020304" pitchFamily="18" charset="0"/>
                        </a:rPr>
                        <a:t>512</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C0C0C0"/>
                    </a:solidFill>
                  </a:tcPr>
                </a:tc>
                <a:tc>
                  <a:txBody>
                    <a:bodyPr/>
                    <a:lstStyle/>
                    <a:p>
                      <a:endParaRPr lang="ru-RU" sz="1400" dirty="0">
                        <a:latin typeface="Times New Roman" panose="02020603050405020304" pitchFamily="18" charset="0"/>
                        <a:cs typeface="Times New Roman" panose="02020603050405020304" pitchFamily="18" charset="0"/>
                      </a:endParaRPr>
                    </a:p>
                  </a:txBody>
                  <a:tcPr>
                    <a:lnL w="7620" cap="flat" cmpd="sng" algn="ctr">
                      <a:solidFill>
                        <a:srgbClr val="CCCCCC"/>
                      </a:solidFill>
                      <a:prstDash val="solid"/>
                      <a:round/>
                      <a:headEnd type="none" w="med" len="med"/>
                      <a:tailEnd type="none" w="med" len="med"/>
                    </a:lnL>
                    <a:lnB w="762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177811642"/>
                  </a:ext>
                </a:extLst>
              </a:tr>
              <a:tr h="487859">
                <a:tc>
                  <a:txBody>
                    <a:bodyPr/>
                    <a:lstStyle/>
                    <a:p>
                      <a:pPr algn="l"/>
                      <a:r>
                        <a:rPr lang="en-US" sz="1400">
                          <a:effectLst/>
                          <a:latin typeface="Times New Roman" panose="02020603050405020304" pitchFamily="18" charset="0"/>
                          <a:cs typeface="Times New Roman" panose="02020603050405020304" pitchFamily="18" charset="0"/>
                        </a:rPr>
                        <a:t>DS 1994</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A9A9A9"/>
                    </a:solidFill>
                  </a:tcPr>
                </a:tc>
                <a:tc>
                  <a:txBody>
                    <a:bodyPr/>
                    <a:lstStyle/>
                    <a:p>
                      <a:pPr algn="l"/>
                      <a:r>
                        <a:rPr lang="ru-RU" sz="1400">
                          <a:effectLst/>
                          <a:latin typeface="Times New Roman" panose="02020603050405020304" pitchFamily="18" charset="0"/>
                          <a:cs typeface="Times New Roman" panose="02020603050405020304" pitchFamily="18" charset="0"/>
                        </a:rPr>
                        <a:t>512</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A9A9A9"/>
                    </a:solidFill>
                  </a:tcPr>
                </a:tc>
                <a:tc>
                  <a:txBody>
                    <a:bodyPr/>
                    <a:lstStyle/>
                    <a:p>
                      <a:pPr algn="l"/>
                      <a:r>
                        <a:rPr lang="ru-RU" sz="1400" dirty="0">
                          <a:effectLst/>
                          <a:latin typeface="Times New Roman" panose="02020603050405020304" pitchFamily="18" charset="0"/>
                          <a:cs typeface="Times New Roman" panose="02020603050405020304" pitchFamily="18" charset="0"/>
                        </a:rPr>
                        <a:t>Таймер-календарь</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A9A9A9"/>
                    </a:solidFill>
                  </a:tcPr>
                </a:tc>
                <a:extLst>
                  <a:ext uri="{0D108BD9-81ED-4DB2-BD59-A6C34878D82A}">
                    <a16:rowId xmlns:a16="http://schemas.microsoft.com/office/drawing/2014/main" val="483733519"/>
                  </a:ext>
                </a:extLst>
              </a:tr>
              <a:tr h="296958">
                <a:tc>
                  <a:txBody>
                    <a:bodyPr/>
                    <a:lstStyle/>
                    <a:p>
                      <a:pPr algn="l"/>
                      <a:r>
                        <a:rPr lang="en-US" sz="1400">
                          <a:effectLst/>
                          <a:latin typeface="Times New Roman" panose="02020603050405020304" pitchFamily="18" charset="0"/>
                          <a:cs typeface="Times New Roman" panose="02020603050405020304" pitchFamily="18" charset="0"/>
                        </a:rPr>
                        <a:t>DS1996</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C0C0C0"/>
                    </a:solidFill>
                  </a:tcPr>
                </a:tc>
                <a:tc>
                  <a:txBody>
                    <a:bodyPr/>
                    <a:lstStyle/>
                    <a:p>
                      <a:pPr algn="l"/>
                      <a:r>
                        <a:rPr lang="ru-RU" sz="1400">
                          <a:effectLst/>
                          <a:latin typeface="Times New Roman" panose="02020603050405020304" pitchFamily="18" charset="0"/>
                          <a:cs typeface="Times New Roman" panose="02020603050405020304" pitchFamily="18" charset="0"/>
                        </a:rPr>
                        <a:t>8192</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C0C0C0"/>
                    </a:solidFill>
                  </a:tcPr>
                </a:tc>
                <a:tc>
                  <a:txBody>
                    <a:bodyPr/>
                    <a:lstStyle/>
                    <a:p>
                      <a:endParaRPr lang="ru-RU" sz="1400" dirty="0">
                        <a:latin typeface="Times New Roman" panose="02020603050405020304" pitchFamily="18" charset="0"/>
                        <a:cs typeface="Times New Roman" panose="02020603050405020304" pitchFamily="18" charset="0"/>
                      </a:endParaRPr>
                    </a:p>
                  </a:txBody>
                  <a:tcPr>
                    <a:lnL w="7620" cap="flat" cmpd="sng" algn="ctr">
                      <a:solidFill>
                        <a:srgbClr val="CCCCCC"/>
                      </a:solidFill>
                      <a:prstDash val="solid"/>
                      <a:round/>
                      <a:headEnd type="none" w="med" len="med"/>
                      <a:tailEnd type="none" w="med" len="med"/>
                    </a:lnL>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428299951"/>
                  </a:ext>
                </a:extLst>
              </a:tr>
              <a:tr h="296958">
                <a:tc>
                  <a:txBody>
                    <a:bodyPr/>
                    <a:lstStyle/>
                    <a:p>
                      <a:pPr algn="l"/>
                      <a:r>
                        <a:rPr lang="en-US" sz="1400">
                          <a:effectLst/>
                          <a:latin typeface="Times New Roman" panose="02020603050405020304" pitchFamily="18" charset="0"/>
                          <a:cs typeface="Times New Roman" panose="02020603050405020304" pitchFamily="18" charset="0"/>
                        </a:rPr>
                        <a:t>DS1920</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A9A9A9"/>
                    </a:solidFill>
                  </a:tcPr>
                </a:tc>
                <a:tc>
                  <a:txBody>
                    <a:bodyPr/>
                    <a:lstStyle/>
                    <a:p>
                      <a:pPr algn="l"/>
                      <a:r>
                        <a:rPr lang="ru-RU" sz="1400">
                          <a:effectLst/>
                          <a:latin typeface="Times New Roman" panose="02020603050405020304" pitchFamily="18" charset="0"/>
                          <a:cs typeface="Times New Roman" panose="02020603050405020304" pitchFamily="18" charset="0"/>
                        </a:rPr>
                        <a:t>512</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A9A9A9"/>
                    </a:solidFill>
                  </a:tcPr>
                </a:tc>
                <a:tc>
                  <a:txBody>
                    <a:bodyPr/>
                    <a:lstStyle/>
                    <a:p>
                      <a:pPr algn="l"/>
                      <a:r>
                        <a:rPr lang="ru-RU" sz="1400" dirty="0">
                          <a:effectLst/>
                          <a:latin typeface="Times New Roman" panose="02020603050405020304" pitchFamily="18" charset="0"/>
                          <a:cs typeface="Times New Roman" panose="02020603050405020304" pitchFamily="18" charset="0"/>
                        </a:rPr>
                        <a:t>Термометр</a:t>
                      </a:r>
                    </a:p>
                  </a:txBody>
                  <a:tcPr marL="76200" marR="76200" marT="76200" marB="76200" anchor="ctr">
                    <a:lnL w="7620" cap="flat" cmpd="sng" algn="ctr">
                      <a:solidFill>
                        <a:srgbClr val="CCCCCC"/>
                      </a:solidFill>
                      <a:prstDash val="solid"/>
                      <a:round/>
                      <a:headEnd type="none" w="med" len="med"/>
                      <a:tailEnd type="none" w="med" len="med"/>
                    </a:lnL>
                    <a:lnR w="7620" cap="flat" cmpd="sng" algn="ctr">
                      <a:solidFill>
                        <a:srgbClr val="CCCCCC"/>
                      </a:solidFill>
                      <a:prstDash val="solid"/>
                      <a:round/>
                      <a:headEnd type="none" w="med" len="med"/>
                      <a:tailEnd type="none" w="med" len="med"/>
                    </a:lnR>
                    <a:lnT w="7620" cap="flat" cmpd="sng" algn="ctr">
                      <a:solidFill>
                        <a:srgbClr val="CCCCCC"/>
                      </a:solidFill>
                      <a:prstDash val="solid"/>
                      <a:round/>
                      <a:headEnd type="none" w="med" len="med"/>
                      <a:tailEnd type="none" w="med" len="med"/>
                    </a:lnT>
                    <a:lnB w="7620" cap="flat" cmpd="sng" algn="ctr">
                      <a:solidFill>
                        <a:srgbClr val="CCCCCC"/>
                      </a:solidFill>
                      <a:prstDash val="solid"/>
                      <a:round/>
                      <a:headEnd type="none" w="med" len="med"/>
                      <a:tailEnd type="none" w="med" len="med"/>
                    </a:lnB>
                    <a:solidFill>
                      <a:srgbClr val="A9A9A9"/>
                    </a:solidFill>
                  </a:tcPr>
                </a:tc>
                <a:extLst>
                  <a:ext uri="{0D108BD9-81ED-4DB2-BD59-A6C34878D82A}">
                    <a16:rowId xmlns:a16="http://schemas.microsoft.com/office/drawing/2014/main" val="2659160933"/>
                  </a:ext>
                </a:extLst>
              </a:tr>
            </a:tbl>
          </a:graphicData>
        </a:graphic>
      </p:graphicFrame>
      <p:sp>
        <p:nvSpPr>
          <p:cNvPr id="5" name="Rectangle 1"/>
          <p:cNvSpPr>
            <a:spLocks noChangeArrowheads="1"/>
          </p:cNvSpPr>
          <p:nvPr/>
        </p:nvSpPr>
        <p:spPr bwMode="auto">
          <a:xfrm>
            <a:off x="10393316" y="-292640"/>
            <a:ext cx="4833817"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100" b="0" i="0" u="none" strike="noStrike" cap="none" normalizeH="0" baseline="0" smtClean="0">
                <a:ln>
                  <a:noFill/>
                </a:ln>
                <a:solidFill>
                  <a:srgbClr val="646464"/>
                </a:solidFill>
                <a:effectLst/>
                <a:latin typeface="Roboto"/>
              </a:rPr>
              <a:t>Виды устройств:</a:t>
            </a: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63196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729673"/>
          </a:xfrm>
        </p:spPr>
        <p:txBody>
          <a:bodyPr/>
          <a:lstStyle/>
          <a:p>
            <a:r>
              <a:rPr lang="en-US" dirty="0" err="1"/>
              <a:t>iButton</a:t>
            </a:r>
            <a:r>
              <a:rPr lang="en-US" dirty="0"/>
              <a:t> </a:t>
            </a:r>
            <a:r>
              <a:rPr lang="ru-RU" dirty="0"/>
              <a:t>с </a:t>
            </a:r>
            <a:r>
              <a:rPr lang="ru-RU" dirty="0" smtClean="0"/>
              <a:t>идентификатором</a:t>
            </a:r>
            <a:endParaRPr lang="ru-RU" dirty="0"/>
          </a:p>
        </p:txBody>
      </p:sp>
      <p:pic>
        <p:nvPicPr>
          <p:cNvPr id="2050" name="Picture 2" descr="https://vuzlit.com/imag_/15/124687/image008.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84864" y="2795155"/>
            <a:ext cx="8990589" cy="23679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2383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646545"/>
          </a:xfrm>
        </p:spPr>
        <p:txBody>
          <a:bodyPr/>
          <a:lstStyle/>
          <a:p>
            <a:r>
              <a:rPr lang="en-US" dirty="0" err="1"/>
              <a:t>iButton</a:t>
            </a:r>
            <a:r>
              <a:rPr lang="en-US" dirty="0"/>
              <a:t> </a:t>
            </a:r>
            <a:r>
              <a:rPr lang="ru-RU" dirty="0"/>
              <a:t>с энергонезависимой памятью</a:t>
            </a:r>
            <a:endParaRPr lang="ru-RU" dirty="0"/>
          </a:p>
        </p:txBody>
      </p:sp>
      <p:pic>
        <p:nvPicPr>
          <p:cNvPr id="3074" name="Picture 2" descr="https://vuzlit.com/imag_/15/124687/image009.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86971" y="1431636"/>
            <a:ext cx="6772811" cy="2890197"/>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7481454" y="1225689"/>
            <a:ext cx="4396509" cy="5632311"/>
          </a:xfrm>
          <a:prstGeom prst="rect">
            <a:avLst/>
          </a:prstGeom>
        </p:spPr>
        <p:txBody>
          <a:bodyPr wrap="square">
            <a:spAutoFit/>
          </a:bodyPr>
          <a:lstStyle/>
          <a:p>
            <a:r>
              <a:rPr lang="ru-RU" b="0" i="0" dirty="0" smtClean="0">
                <a:solidFill>
                  <a:srgbClr val="646464"/>
                </a:solidFill>
                <a:effectLst/>
                <a:latin typeface="Roboto"/>
              </a:rPr>
              <a:t>Статическая память не защищена от несанкционированного доступа операции чтения и записи возможны без ограничений. Элемент питания подпитывает статическую память и буфер обмена для хранения в них информации.</a:t>
            </a:r>
          </a:p>
          <a:p>
            <a:r>
              <a:rPr lang="ru-RU" b="0" i="0" dirty="0" smtClean="0">
                <a:solidFill>
                  <a:srgbClr val="646464"/>
                </a:solidFill>
                <a:effectLst/>
                <a:latin typeface="Roboto"/>
              </a:rPr>
              <a:t>В случае разряда литиевой батарейки доступ возможен только к ПЗУ. Буфер используется для обеспечения корректной записи данных в статическую память для защиты от сбоев. При записи данных происходит следующий процесс: диспетчер памяти вначале записывает данные в буфер, далее читает эти данные из буфера и сравнивает их с эталонными, в случае совпадения диспетчер памяти дает команду на перенос информации из блокнотной памяти в статическую</a:t>
            </a:r>
            <a:endParaRPr lang="ru-RU" b="0" i="0" dirty="0">
              <a:solidFill>
                <a:srgbClr val="646464"/>
              </a:solidFill>
              <a:effectLst/>
              <a:latin typeface="Roboto"/>
            </a:endParaRPr>
          </a:p>
        </p:txBody>
      </p:sp>
    </p:spTree>
    <p:extLst>
      <p:ext uri="{BB962C8B-B14F-4D97-AF65-F5344CB8AC3E}">
        <p14:creationId xmlns:p14="http://schemas.microsoft.com/office/powerpoint/2010/main" val="479908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10997430" cy="674255"/>
          </a:xfrm>
        </p:spPr>
        <p:txBody>
          <a:bodyPr>
            <a:normAutofit/>
          </a:bodyPr>
          <a:lstStyle/>
          <a:p>
            <a:r>
              <a:rPr lang="ru-RU" dirty="0" err="1"/>
              <a:t>iButton</a:t>
            </a:r>
            <a:r>
              <a:rPr lang="ru-RU" dirty="0"/>
              <a:t> с энергонезависимой памятью и таймером</a:t>
            </a:r>
            <a:endParaRPr lang="ru-RU" dirty="0"/>
          </a:p>
        </p:txBody>
      </p:sp>
      <p:pic>
        <p:nvPicPr>
          <p:cNvPr id="4098" name="Picture 2" descr="https://vuzlit.com/imag_/15/124687/image010.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8497" y="1423402"/>
            <a:ext cx="5228571" cy="3323809"/>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6057068" y="1350971"/>
            <a:ext cx="6096000" cy="923330"/>
          </a:xfrm>
          <a:prstGeom prst="rect">
            <a:avLst/>
          </a:prstGeom>
        </p:spPr>
        <p:txBody>
          <a:bodyPr>
            <a:spAutoFit/>
          </a:bodyPr>
          <a:lstStyle/>
          <a:p>
            <a:r>
              <a:rPr lang="ru-RU" b="0" i="0" dirty="0" smtClean="0">
                <a:solidFill>
                  <a:srgbClr val="646464"/>
                </a:solidFill>
                <a:effectLst/>
                <a:latin typeface="Roboto"/>
              </a:rPr>
              <a:t>Данный тип содержит внутри себя энергонезависимый таймер, который может использоваться для защиты устройств по сроку использования.</a:t>
            </a:r>
            <a:endParaRPr lang="ru-RU" dirty="0"/>
          </a:p>
        </p:txBody>
      </p:sp>
      <p:sp>
        <p:nvSpPr>
          <p:cNvPr id="5" name="Прямоугольник 4"/>
          <p:cNvSpPr/>
          <p:nvPr/>
        </p:nvSpPr>
        <p:spPr>
          <a:xfrm>
            <a:off x="6410036" y="2274301"/>
            <a:ext cx="5264728" cy="3108543"/>
          </a:xfrm>
          <a:prstGeom prst="rect">
            <a:avLst/>
          </a:prstGeom>
        </p:spPr>
        <p:txBody>
          <a:bodyPr wrap="square">
            <a:spAutoFit/>
          </a:bodyPr>
          <a:lstStyle/>
          <a:p>
            <a:r>
              <a:rPr lang="ru-RU" sz="1400" b="0" i="0" dirty="0" smtClean="0">
                <a:solidFill>
                  <a:srgbClr val="646464"/>
                </a:solidFill>
                <a:effectLst/>
                <a:latin typeface="Times New Roman" panose="02020603050405020304" pitchFamily="18" charset="0"/>
                <a:cs typeface="Times New Roman" panose="02020603050405020304" pitchFamily="18" charset="0"/>
              </a:rPr>
              <a:t>В регистр управления могут закладываться ограничения на доступ к таймеру-календарю, интервальному таймеру, регистру статуса, условия для таймера-календаря, интервального таймера, счетчика цикла, для которого будут устанавливаться флаги в регистре статуса. Например, идентификатор может быть выдан пользователю на 3 месяца. В этом случае можно заложить условие установки в регистр статуса флага, говорящего об истечении срока действия идентификатора.</a:t>
            </a:r>
          </a:p>
          <a:p>
            <a:r>
              <a:rPr lang="ru-RU" sz="1400" b="0" i="0" dirty="0" smtClean="0">
                <a:solidFill>
                  <a:srgbClr val="646464"/>
                </a:solidFill>
                <a:effectLst/>
                <a:latin typeface="Times New Roman" panose="02020603050405020304" pitchFamily="18" charset="0"/>
                <a:cs typeface="Times New Roman" panose="02020603050405020304" pitchFamily="18" charset="0"/>
              </a:rPr>
              <a:t>Преимущества: небольшая стоимость, может использоваться в промышленных приложениях «с жесткими условиями внешней среды»</a:t>
            </a:r>
          </a:p>
          <a:p>
            <a:r>
              <a:rPr lang="ru-RU" sz="1400" b="0" i="0" dirty="0" smtClean="0">
                <a:solidFill>
                  <a:srgbClr val="646464"/>
                </a:solidFill>
                <a:effectLst/>
                <a:latin typeface="Times New Roman" panose="02020603050405020304" pitchFamily="18" charset="0"/>
                <a:cs typeface="Times New Roman" panose="02020603050405020304" pitchFamily="18" charset="0"/>
              </a:rPr>
              <a:t>Недостатки: сравнительно низкая скорость передачи информации от </a:t>
            </a:r>
            <a:r>
              <a:rPr lang="ru-RU" sz="1400" b="0" i="0" dirty="0" err="1" smtClean="0">
                <a:solidFill>
                  <a:srgbClr val="646464"/>
                </a:solidFill>
                <a:effectLst/>
                <a:latin typeface="Times New Roman" panose="02020603050405020304" pitchFamily="18" charset="0"/>
                <a:cs typeface="Times New Roman" panose="02020603050405020304" pitchFamily="18" charset="0"/>
              </a:rPr>
              <a:t>iButtonа</a:t>
            </a:r>
            <a:r>
              <a:rPr lang="ru-RU" sz="1400" b="0" i="0" dirty="0" smtClean="0">
                <a:solidFill>
                  <a:srgbClr val="646464"/>
                </a:solidFill>
                <a:effectLst/>
                <a:latin typeface="Times New Roman" panose="02020603050405020304" pitchFamily="18" charset="0"/>
                <a:cs typeface="Times New Roman" panose="02020603050405020304" pitchFamily="18" charset="0"/>
              </a:rPr>
              <a:t> к устройству чтения, большая вероятность сбоя в процессе чтения записи.</a:t>
            </a:r>
            <a:endParaRPr lang="ru-RU" sz="1400" b="0" i="0" dirty="0">
              <a:solidFill>
                <a:srgbClr val="64646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2869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314036"/>
            <a:ext cx="10960484" cy="637309"/>
          </a:xfrm>
        </p:spPr>
        <p:txBody>
          <a:bodyPr>
            <a:normAutofit fontScale="90000"/>
          </a:bodyPr>
          <a:lstStyle/>
          <a:p>
            <a:r>
              <a:rPr lang="ru-RU" dirty="0"/>
              <a:t>Бесконтактные радиочастотные карты </a:t>
            </a:r>
            <a:r>
              <a:rPr lang="en-US" dirty="0"/>
              <a:t>Proximity</a:t>
            </a:r>
            <a:endParaRPr lang="ru-RU" dirty="0"/>
          </a:p>
        </p:txBody>
      </p:sp>
      <p:sp>
        <p:nvSpPr>
          <p:cNvPr id="3" name="Объект 2"/>
          <p:cNvSpPr>
            <a:spLocks noGrp="1"/>
          </p:cNvSpPr>
          <p:nvPr>
            <p:ph idx="1"/>
          </p:nvPr>
        </p:nvSpPr>
        <p:spPr>
          <a:xfrm>
            <a:off x="677334" y="951345"/>
            <a:ext cx="9778230" cy="5090017"/>
          </a:xfrm>
        </p:spPr>
        <p:txBody>
          <a:bodyPr>
            <a:noAutofit/>
          </a:bodyPr>
          <a:lstStyle/>
          <a:p>
            <a:pPr marL="0" indent="0">
              <a:buNone/>
            </a:pPr>
            <a:r>
              <a:rPr lang="ru-RU" sz="1000" dirty="0">
                <a:latin typeface="Times New Roman" panose="02020603050405020304" pitchFamily="18" charset="0"/>
                <a:cs typeface="Times New Roman" panose="02020603050405020304" pitchFamily="18" charset="0"/>
              </a:rPr>
              <a:t>Данное устройство используется только для идентификации владельца, хранит в себе уникальный код, используемый для идентификации, не требует четкого позиционирования перед устройством чтения, передают код на расстоянии.</a:t>
            </a:r>
          </a:p>
          <a:p>
            <a:pPr marL="0" indent="0">
              <a:buNone/>
            </a:pPr>
            <a:r>
              <a:rPr lang="ru-RU" sz="1000" dirty="0" err="1">
                <a:latin typeface="Times New Roman" panose="02020603050405020304" pitchFamily="18" charset="0"/>
                <a:cs typeface="Times New Roman" panose="02020603050405020304" pitchFamily="18" charset="0"/>
              </a:rPr>
              <a:t>Proximity</a:t>
            </a:r>
            <a:r>
              <a:rPr lang="ru-RU" sz="1000" dirty="0">
                <a:latin typeface="Times New Roman" panose="02020603050405020304" pitchFamily="18" charset="0"/>
                <a:cs typeface="Times New Roman" panose="02020603050405020304" pitchFamily="18" charset="0"/>
              </a:rPr>
              <a:t>-карта содержит внутри себя ПЗУ с идентификационным кодом, питающиеся через антенну при попадании в электромагнитное поле считывателя. Считыватель </a:t>
            </a:r>
            <a:r>
              <a:rPr lang="ru-RU" sz="1000" dirty="0" err="1">
                <a:latin typeface="Times New Roman" panose="02020603050405020304" pitchFamily="18" charset="0"/>
                <a:cs typeface="Times New Roman" panose="02020603050405020304" pitchFamily="18" charset="0"/>
              </a:rPr>
              <a:t>Proximity</a:t>
            </a:r>
            <a:r>
              <a:rPr lang="ru-RU" sz="1000" dirty="0">
                <a:latin typeface="Times New Roman" panose="02020603050405020304" pitchFamily="18" charset="0"/>
                <a:cs typeface="Times New Roman" panose="02020603050405020304" pitchFamily="18" charset="0"/>
              </a:rPr>
              <a:t>-карт постоянно генерирует электромагнитное излучение определенной частоты, карта, попадая в электромагнитное поле </a:t>
            </a:r>
            <a:r>
              <a:rPr lang="ru-RU" sz="1000" dirty="0" err="1">
                <a:latin typeface="Times New Roman" panose="02020603050405020304" pitchFamily="18" charset="0"/>
                <a:cs typeface="Times New Roman" panose="02020603050405020304" pitchFamily="18" charset="0"/>
              </a:rPr>
              <a:t>запитывается</a:t>
            </a:r>
            <a:r>
              <a:rPr lang="ru-RU" sz="1000" dirty="0">
                <a:latin typeface="Times New Roman" panose="02020603050405020304" pitchFamily="18" charset="0"/>
                <a:cs typeface="Times New Roman" panose="02020603050405020304" pitchFamily="18" charset="0"/>
              </a:rPr>
              <a:t> через антенну, заряжается конденсатор, который «выстреливает» идентификационным кодом на определенной частоте. Идентификационный код принимается считывателем. Сама карта элемента питания не имеет.</a:t>
            </a:r>
          </a:p>
          <a:p>
            <a:pPr marL="0" indent="0">
              <a:buNone/>
            </a:pPr>
            <a:r>
              <a:rPr lang="ru-RU" sz="1000" dirty="0">
                <a:latin typeface="Times New Roman" panose="02020603050405020304" pitchFamily="18" charset="0"/>
                <a:cs typeface="Times New Roman" panose="02020603050405020304" pitchFamily="18" charset="0"/>
              </a:rPr>
              <a:t>Пластиковые карты</a:t>
            </a:r>
          </a:p>
          <a:p>
            <a:pPr marL="0" indent="0">
              <a:buNone/>
            </a:pPr>
            <a:r>
              <a:rPr lang="ru-RU" sz="1000" dirty="0">
                <a:latin typeface="Times New Roman" panose="02020603050405020304" pitchFamily="18" charset="0"/>
                <a:cs typeface="Times New Roman" panose="02020603050405020304" pitchFamily="18" charset="0"/>
              </a:rPr>
              <a:t>Пластиковая карта - пластина 85,6*53,9*0,76 мм, изготовлена из специальной устойчивой к термическим и механическим воздействиям пластмассы.</a:t>
            </a:r>
          </a:p>
          <a:p>
            <a:pPr marL="0" indent="0">
              <a:buNone/>
            </a:pPr>
            <a:r>
              <a:rPr lang="ru-RU" sz="1000" dirty="0">
                <a:latin typeface="Times New Roman" panose="02020603050405020304" pitchFamily="18" charset="0"/>
                <a:cs typeface="Times New Roman" panose="02020603050405020304" pitchFamily="18" charset="0"/>
              </a:rPr>
              <a:t>Все требования к пластиковым картам изложены в стандарте ISO7816.</a:t>
            </a:r>
          </a:p>
          <a:p>
            <a:pPr marL="0" indent="0">
              <a:buNone/>
            </a:pPr>
            <a:r>
              <a:rPr lang="ru-RU" sz="1000" dirty="0">
                <a:latin typeface="Times New Roman" panose="02020603050405020304" pitchFamily="18" charset="0"/>
                <a:cs typeface="Times New Roman" panose="02020603050405020304" pitchFamily="18" charset="0"/>
              </a:rPr>
              <a:t>Данные карты выполняют функцию идентификации владельца, а отдельные типы карт еще и функцию аутентификации.</a:t>
            </a:r>
          </a:p>
          <a:p>
            <a:pPr marL="0" indent="0">
              <a:buNone/>
            </a:pPr>
            <a:r>
              <a:rPr lang="ru-RU" sz="1000" dirty="0">
                <a:latin typeface="Times New Roman" panose="02020603050405020304" pitchFamily="18" charset="0"/>
                <a:cs typeface="Times New Roman" panose="02020603050405020304" pitchFamily="18" charset="0"/>
              </a:rPr>
              <a:t>Выделяют 2 типа пластиковых карт: пассивные и активные.</a:t>
            </a:r>
          </a:p>
          <a:p>
            <a:pPr marL="0" indent="0">
              <a:buNone/>
            </a:pPr>
            <a:r>
              <a:rPr lang="ru-RU" sz="1000" dirty="0">
                <a:latin typeface="Times New Roman" panose="02020603050405020304" pitchFamily="18" charset="0"/>
                <a:cs typeface="Times New Roman" panose="02020603050405020304" pitchFamily="18" charset="0"/>
              </a:rPr>
              <a:t>Пассивные карты выполняют только функцию хранения информации без её обработки в активном режиме работы.</a:t>
            </a:r>
          </a:p>
          <a:p>
            <a:pPr marL="0" indent="0">
              <a:buNone/>
            </a:pPr>
            <a:r>
              <a:rPr lang="ru-RU" sz="1000" dirty="0">
                <a:latin typeface="Times New Roman" panose="02020603050405020304" pitchFamily="18" charset="0"/>
                <a:cs typeface="Times New Roman" panose="02020603050405020304" pitchFamily="18" charset="0"/>
              </a:rPr>
              <a:t>Активные карты могут кроме хранения информации выполнять её обработку.</a:t>
            </a:r>
          </a:p>
          <a:p>
            <a:pPr marL="0" indent="0">
              <a:buNone/>
            </a:pPr>
            <a:r>
              <a:rPr lang="ru-RU" sz="1000" dirty="0">
                <a:latin typeface="Times New Roman" panose="02020603050405020304" pitchFamily="18" charset="0"/>
                <a:cs typeface="Times New Roman" panose="02020603050405020304" pitchFamily="18" charset="0"/>
              </a:rPr>
              <a:t>К пассивным картам относятся карты со штрих-кодом и карты с магнитной полосой.</a:t>
            </a:r>
          </a:p>
          <a:p>
            <a:pPr marL="0" indent="0">
              <a:buNone/>
            </a:pPr>
            <a:r>
              <a:rPr lang="ru-RU" sz="1000" dirty="0">
                <a:latin typeface="Times New Roman" panose="02020603050405020304" pitchFamily="18" charset="0"/>
                <a:cs typeface="Times New Roman" panose="02020603050405020304" pitchFamily="18" charset="0"/>
              </a:rPr>
              <a:t>Карты со штрих-кодом нашли наибольшее применение при идентификации товаров в магазинах и на складах. В настоящее время часто для решения этой задачи также используют бесконтактные радиочастотные карты.</a:t>
            </a:r>
          </a:p>
          <a:p>
            <a:pPr marL="0" indent="0">
              <a:buNone/>
            </a:pPr>
            <a:r>
              <a:rPr lang="ru-RU" sz="1000" dirty="0" smtClean="0">
                <a:latin typeface="Times New Roman" panose="02020603050405020304" pitchFamily="18" charset="0"/>
                <a:cs typeface="Times New Roman" panose="02020603050405020304" pitchFamily="18" charset="0"/>
              </a:rPr>
              <a:t>Карты </a:t>
            </a:r>
            <a:r>
              <a:rPr lang="ru-RU" sz="1000" dirty="0">
                <a:latin typeface="Times New Roman" panose="02020603050405020304" pitchFamily="18" charset="0"/>
                <a:cs typeface="Times New Roman" panose="02020603050405020304" pitchFamily="18" charset="0"/>
              </a:rPr>
              <a:t>с магнитной полосой используют магнитную полосу для хранения информации. Магнитная полоса состоит из трех дорожек, расположенных с обратной стороны карты имеют ширину 0,5 дюйма.</a:t>
            </a:r>
          </a:p>
          <a:p>
            <a:pPr marL="0" indent="0">
              <a:buNone/>
            </a:pPr>
            <a:r>
              <a:rPr lang="ru-RU" sz="1000" dirty="0">
                <a:latin typeface="Times New Roman" panose="02020603050405020304" pitchFamily="18" charset="0"/>
                <a:cs typeface="Times New Roman" panose="02020603050405020304" pitchFamily="18" charset="0"/>
              </a:rPr>
              <a:t>Первые две дорожки используют для хранения информации, на третью дорожку информация может записываться. Однако из-за невысокой стойкости подобных карт, возможности манипулирования, запись на третью дорожку, как правило, не практикуют.</a:t>
            </a:r>
          </a:p>
          <a:p>
            <a:pPr marL="0" indent="0">
              <a:buNone/>
            </a:pPr>
            <a:r>
              <a:rPr lang="ru-RU" sz="1000" dirty="0">
                <a:latin typeface="Times New Roman" panose="02020603050405020304" pitchFamily="18" charset="0"/>
                <a:cs typeface="Times New Roman" panose="02020603050405020304" pitchFamily="18" charset="0"/>
              </a:rPr>
              <a:t>Для изготовления этих карт используют устройства типа </a:t>
            </a:r>
            <a:r>
              <a:rPr lang="ru-RU" sz="1000" dirty="0" err="1">
                <a:latin typeface="Times New Roman" panose="02020603050405020304" pitchFamily="18" charset="0"/>
                <a:cs typeface="Times New Roman" panose="02020603050405020304" pitchFamily="18" charset="0"/>
              </a:rPr>
              <a:t>Plextor</a:t>
            </a:r>
            <a:r>
              <a:rPr lang="ru-RU" sz="1000" dirty="0">
                <a:latin typeface="Times New Roman" panose="02020603050405020304" pitchFamily="18" charset="0"/>
                <a:cs typeface="Times New Roman" panose="02020603050405020304" pitchFamily="18" charset="0"/>
              </a:rPr>
              <a:t>, </a:t>
            </a:r>
            <a:r>
              <a:rPr lang="ru-RU" sz="1000" dirty="0" err="1">
                <a:latin typeface="Times New Roman" panose="02020603050405020304" pitchFamily="18" charset="0"/>
                <a:cs typeface="Times New Roman" panose="02020603050405020304" pitchFamily="18" charset="0"/>
              </a:rPr>
              <a:t>Cardpress</a:t>
            </a:r>
            <a:r>
              <a:rPr lang="ru-RU" sz="1000" dirty="0">
                <a:latin typeface="Times New Roman" panose="02020603050405020304" pitchFamily="18" charset="0"/>
                <a:cs typeface="Times New Roman" panose="02020603050405020304" pitchFamily="18" charset="0"/>
              </a:rPr>
              <a:t>.</a:t>
            </a:r>
          </a:p>
          <a:p>
            <a:pPr marL="0" indent="0">
              <a:buNone/>
            </a:pPr>
            <a:r>
              <a:rPr lang="ru-RU" sz="1000" dirty="0">
                <a:latin typeface="Times New Roman" panose="02020603050405020304" pitchFamily="18" charset="0"/>
                <a:cs typeface="Times New Roman" panose="02020603050405020304" pitchFamily="18" charset="0"/>
              </a:rPr>
              <a:t>Активные карты: относят карты-счетчики, карты с памятью и карты с микропроцессором. Данные карты позволяют выполнять обработку информации.</a:t>
            </a:r>
          </a:p>
          <a:p>
            <a:pPr marL="0" indent="0">
              <a:buNone/>
            </a:pPr>
            <a:r>
              <a:rPr lang="ru-RU" sz="1000" dirty="0">
                <a:latin typeface="Times New Roman" panose="02020603050405020304" pitchFamily="18" charset="0"/>
                <a:cs typeface="Times New Roman" panose="02020603050405020304" pitchFamily="18" charset="0"/>
              </a:rPr>
              <a:t>Карты-счетчики используются для выполнения тех операций, которые требуют уменьшение остатка на лицевом счету держателя карты на некоторую фиксированную сумму. Как правило, это приложение с предоплатой.</a:t>
            </a:r>
          </a:p>
          <a:p>
            <a:pPr marL="0" indent="0">
              <a:buNone/>
            </a:pPr>
            <a:r>
              <a:rPr lang="ru-RU" sz="1000" dirty="0">
                <a:latin typeface="Times New Roman" panose="02020603050405020304" pitchFamily="18" charset="0"/>
                <a:cs typeface="Times New Roman" panose="02020603050405020304" pitchFamily="18" charset="0"/>
              </a:rPr>
              <a:t>Карты с памятью - это перезаписываемая карта (объем памяти от 32 байт до 16 Кбайт), содержит область идентификационных данных (записывается только один раз, далее только читается без ограничений) и некий объем перезаписываемой памяти, доступ по чтению к которой не ограничен, а для осуществления записи требуется ввод секретного PIN - кода. В них реализуется защита от несанкционированной записи. Достаточно часто используется для оплаты услуг телефонной связи, для хранения </a:t>
            </a:r>
            <a:r>
              <a:rPr lang="ru-RU" sz="1000" dirty="0" err="1">
                <a:latin typeface="Times New Roman" panose="02020603050405020304" pitchFamily="18" charset="0"/>
                <a:cs typeface="Times New Roman" panose="02020603050405020304" pitchFamily="18" charset="0"/>
              </a:rPr>
              <a:t>неконфиденциальной</a:t>
            </a:r>
            <a:r>
              <a:rPr lang="ru-RU" sz="1000" dirty="0">
                <a:latin typeface="Times New Roman" panose="02020603050405020304" pitchFamily="18" charset="0"/>
                <a:cs typeface="Times New Roman" panose="02020603050405020304" pitchFamily="18" charset="0"/>
              </a:rPr>
              <a:t> информации, которую нужно защитить от несанкционированного изменения целостности.</a:t>
            </a:r>
          </a:p>
          <a:p>
            <a:endParaRPr lang="ru-RU"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5868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258618"/>
          </a:xfrm>
        </p:spPr>
        <p:txBody>
          <a:bodyPr>
            <a:noAutofit/>
          </a:bodyPr>
          <a:lstStyle/>
          <a:p>
            <a:r>
              <a:rPr lang="ru-RU" sz="1800" dirty="0"/>
              <a:t>Карты с микропроцессором</a:t>
            </a:r>
          </a:p>
        </p:txBody>
      </p:sp>
      <p:sp>
        <p:nvSpPr>
          <p:cNvPr id="3" name="Объект 2"/>
          <p:cNvSpPr>
            <a:spLocks noGrp="1"/>
          </p:cNvSpPr>
          <p:nvPr>
            <p:ph idx="1"/>
          </p:nvPr>
        </p:nvSpPr>
        <p:spPr>
          <a:xfrm>
            <a:off x="701674" y="1104841"/>
            <a:ext cx="8572327" cy="4936521"/>
          </a:xfrm>
        </p:spPr>
        <p:txBody>
          <a:bodyPr/>
          <a:lstStyle/>
          <a:p>
            <a:pPr marL="0" indent="0">
              <a:buNone/>
            </a:pPr>
            <a:r>
              <a:rPr lang="ru-RU" dirty="0" smtClean="0"/>
              <a:t>Карты </a:t>
            </a:r>
            <a:r>
              <a:rPr lang="ru-RU" dirty="0"/>
              <a:t>с микропроцессором используются для защиты, хранения и обработки информации, хранимой на них.</a:t>
            </a:r>
          </a:p>
          <a:p>
            <a:pPr marL="0" indent="0">
              <a:buNone/>
            </a:pPr>
            <a:r>
              <a:rPr lang="ru-RU" dirty="0"/>
              <a:t>Архитектура SMART-карт</a:t>
            </a:r>
          </a:p>
          <a:p>
            <a:endParaRPr lang="ru-RU" dirty="0"/>
          </a:p>
        </p:txBody>
      </p:sp>
      <p:pic>
        <p:nvPicPr>
          <p:cNvPr id="5122" name="Picture 2" descr="https://vuzlit.com/imag_/15/124687/image0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655" y="2320504"/>
            <a:ext cx="3761220" cy="1529184"/>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5107709" y="1693131"/>
            <a:ext cx="6096000" cy="3416320"/>
          </a:xfrm>
          <a:prstGeom prst="rect">
            <a:avLst/>
          </a:prstGeom>
        </p:spPr>
        <p:txBody>
          <a:bodyPr>
            <a:spAutoFit/>
          </a:bodyPr>
          <a:lstStyle/>
          <a:p>
            <a:r>
              <a:rPr lang="ru-RU" b="0" i="0" dirty="0" smtClean="0">
                <a:solidFill>
                  <a:srgbClr val="646464"/>
                </a:solidFill>
                <a:effectLst/>
                <a:latin typeface="Roboto"/>
              </a:rPr>
              <a:t>Данные карты содержат следующие основные компоненты:</a:t>
            </a:r>
          </a:p>
          <a:p>
            <a:pPr>
              <a:buFont typeface="Arial" panose="020B0604020202020204" pitchFamily="34" charset="0"/>
              <a:buChar char="•"/>
            </a:pPr>
            <a:r>
              <a:rPr lang="ru-RU" b="0" i="0" dirty="0" smtClean="0">
                <a:solidFill>
                  <a:srgbClr val="646464"/>
                </a:solidFill>
                <a:effectLst/>
                <a:latin typeface="Roboto"/>
              </a:rPr>
              <a:t>1. CPU - микропроцессор, используемый для обработки и защиты информации, хранимой и обрабатываемой на смарт-карте</a:t>
            </a:r>
          </a:p>
          <a:p>
            <a:pPr>
              <a:buFont typeface="Arial" panose="020B0604020202020204" pitchFamily="34" charset="0"/>
              <a:buChar char="•"/>
            </a:pPr>
            <a:r>
              <a:rPr lang="ru-RU" b="0" i="0" dirty="0" smtClean="0">
                <a:solidFill>
                  <a:srgbClr val="646464"/>
                </a:solidFill>
                <a:effectLst/>
                <a:latin typeface="Roboto"/>
              </a:rPr>
              <a:t>2. ROM - ПЗУ, хранение ОС смарт-карты (8 Кб)</a:t>
            </a:r>
          </a:p>
          <a:p>
            <a:pPr>
              <a:buFont typeface="Arial" panose="020B0604020202020204" pitchFamily="34" charset="0"/>
              <a:buChar char="•"/>
            </a:pPr>
            <a:r>
              <a:rPr lang="ru-RU" b="0" i="0" dirty="0" smtClean="0">
                <a:solidFill>
                  <a:srgbClr val="646464"/>
                </a:solidFill>
                <a:effectLst/>
                <a:latin typeface="Roboto"/>
              </a:rPr>
              <a:t>3. RAM - оперативная память (256 б), используется для временного хранения информации при выполнение криптографических операций</a:t>
            </a:r>
          </a:p>
          <a:p>
            <a:pPr>
              <a:buFont typeface="Arial" panose="020B0604020202020204" pitchFamily="34" charset="0"/>
              <a:buChar char="•"/>
            </a:pPr>
            <a:r>
              <a:rPr lang="ru-RU" b="0" i="0" dirty="0" smtClean="0">
                <a:solidFill>
                  <a:srgbClr val="646464"/>
                </a:solidFill>
                <a:effectLst/>
                <a:latin typeface="Roboto"/>
              </a:rPr>
              <a:t>4. EEPROM - энергонезависимая память, используется для хранения файловой системы.</a:t>
            </a:r>
          </a:p>
          <a:p>
            <a:pPr>
              <a:buFont typeface="Arial" panose="020B0604020202020204" pitchFamily="34" charset="0"/>
              <a:buChar char="•"/>
            </a:pPr>
            <a:r>
              <a:rPr lang="ru-RU" b="0" i="0" dirty="0" smtClean="0">
                <a:solidFill>
                  <a:srgbClr val="646464"/>
                </a:solidFill>
                <a:effectLst/>
                <a:latin typeface="Roboto"/>
              </a:rPr>
              <a:t>5. система ввода/вывода</a:t>
            </a:r>
            <a:endParaRPr lang="ru-RU" b="0" i="0" dirty="0">
              <a:solidFill>
                <a:srgbClr val="646464"/>
              </a:solidFill>
              <a:effectLst/>
              <a:latin typeface="Roboto"/>
            </a:endParaRPr>
          </a:p>
        </p:txBody>
      </p:sp>
    </p:spTree>
    <p:extLst>
      <p:ext uri="{BB962C8B-B14F-4D97-AF65-F5344CB8AC3E}">
        <p14:creationId xmlns:p14="http://schemas.microsoft.com/office/powerpoint/2010/main" val="1320935571"/>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48</TotalTime>
  <Words>2314</Words>
  <Application>Microsoft Office PowerPoint</Application>
  <PresentationFormat>Широкоэкранный</PresentationFormat>
  <Paragraphs>165</Paragraphs>
  <Slides>20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20</vt:i4>
      </vt:variant>
    </vt:vector>
  </HeadingPairs>
  <TitlesOfParts>
    <vt:vector size="26" baseType="lpstr">
      <vt:lpstr>Arial</vt:lpstr>
      <vt:lpstr>Roboto</vt:lpstr>
      <vt:lpstr>Times New Roman</vt:lpstr>
      <vt:lpstr>Trebuchet MS</vt:lpstr>
      <vt:lpstr>Wingdings 3</vt:lpstr>
      <vt:lpstr>Аспект</vt:lpstr>
      <vt:lpstr>Ставропольский ГАУ</vt:lpstr>
      <vt:lpstr>Введение</vt:lpstr>
      <vt:lpstr>Технические средства</vt:lpstr>
      <vt:lpstr>Устройства iButton</vt:lpstr>
      <vt:lpstr>iButton с идентификатором</vt:lpstr>
      <vt:lpstr>iButton с энергонезависимой памятью</vt:lpstr>
      <vt:lpstr>iButton с энергонезависимой памятью и таймером</vt:lpstr>
      <vt:lpstr>Бесконтактные радиочастотные карты Proximity</vt:lpstr>
      <vt:lpstr>Карты с микропроцессором</vt:lpstr>
      <vt:lpstr>Файловая система</vt:lpstr>
      <vt:lpstr>Характеристики оценки</vt:lpstr>
      <vt:lpstr>Системы контроля доступа (СКД)</vt:lpstr>
      <vt:lpstr>Классификация СКД</vt:lpstr>
      <vt:lpstr>Автономные СКД</vt:lpstr>
      <vt:lpstr>Сетевые СКД</vt:lpstr>
      <vt:lpstr>Защита программного обеспечения от несанкционированного использования </vt:lpstr>
      <vt:lpstr>Система защиты программного обеспечения</vt:lpstr>
      <vt:lpstr>Классификация средств атаки на средства защиты программного обеспечения </vt:lpstr>
      <vt:lpstr>Задача исследования</vt:lpstr>
      <vt:lpstr>Заключение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Ставропольский ГАУ</dc:title>
  <dc:creator>USER</dc:creator>
  <cp:lastModifiedBy>USER</cp:lastModifiedBy>
  <cp:revision>16</cp:revision>
  <dcterms:created xsi:type="dcterms:W3CDTF">2022-09-20T10:22:03Z</dcterms:created>
  <dcterms:modified xsi:type="dcterms:W3CDTF">2022-09-20T11:11:02Z</dcterms:modified>
</cp:coreProperties>
</file>